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59" r:id="rId3"/>
    <p:sldId id="262" r:id="rId4"/>
    <p:sldId id="263" r:id="rId5"/>
    <p:sldId id="266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B417A-7986-418B-8686-4451D7EB03A0}" type="datetimeFigureOut">
              <a:rPr lang="nb-NO" smtClean="0"/>
              <a:t>30.03.2020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550C7-1F22-47B5-A1F1-70EAB87F75A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166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4F633-79B7-4623-BCD2-738B53D4D940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20D62-F952-41AA-8B3F-931ACD2F23F0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66A12-23F2-482A-8812-FF443708E8B4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80DE-9D19-4B43-BEDA-981FF6D725B5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FD30-61D8-45AE-A039-D8F8538E6C9C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508DD-5C03-4A6D-83B8-DC980E1C6692}" type="datetime4">
              <a:rPr lang="nb-NO" smtClean="0"/>
              <a:t>30. mars 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44587-8FFE-4E20-B229-15C2B6C1C16C}" type="datetime4">
              <a:rPr lang="nb-NO" smtClean="0"/>
              <a:t>30. mars 2020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AC20E-B74B-42A6-8D1F-2FDD464C0F91}" type="datetime4">
              <a:rPr lang="nb-NO" smtClean="0"/>
              <a:t>30. mars 2020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62BD7-6901-4E26-AF9C-817A546CDD45}" type="datetime4">
              <a:rPr lang="nb-NO" smtClean="0"/>
              <a:t>30. mars 2020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DDE31-BC7C-4C4D-8715-6FB2BAC80F4F}" type="datetime4">
              <a:rPr lang="nb-NO" smtClean="0"/>
              <a:t>30. mars 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C31E2-23A9-4495-8595-C593E215BE0C}" type="datetime4">
              <a:rPr lang="nb-NO" smtClean="0"/>
              <a:t>30. mars 2020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6BBC9-FE65-4BE6-9B78-3E32FB5773C4}" type="datetime4">
              <a:rPr lang="nb-NO" smtClean="0"/>
              <a:t>30. mars 2020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sb.no/kpi?fokus=true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Boligpris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626898" y="260648"/>
            <a:ext cx="946987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Bild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6421" y="1988840"/>
            <a:ext cx="5771157" cy="309634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592724" y="5373216"/>
            <a:ext cx="53012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Oppgave: </a:t>
            </a:r>
            <a:r>
              <a:rPr lang="nb-NO" i="1" dirty="0"/>
              <a:t>Beregn årlig </a:t>
            </a:r>
            <a:r>
              <a:rPr lang="nb-NO" i="1"/>
              <a:t>boligprisvekst i prosent for </a:t>
            </a:r>
            <a:r>
              <a:rPr lang="nb-NO" i="1" dirty="0"/>
              <a:t>Oslo.</a:t>
            </a:r>
            <a:endParaRPr lang="nb-NO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06" y="228255"/>
            <a:ext cx="1428544" cy="1174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289" y="3421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Fra lang til kort rente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82389" y="2963685"/>
            <a:ext cx="3259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Regnearket </a:t>
            </a:r>
            <a:r>
              <a:rPr lang="nb-NO" i="1" dirty="0"/>
              <a:t>Diskontering, </a:t>
            </a:r>
            <a:r>
              <a:rPr lang="nb-NO"/>
              <a:t>Fane 1:</a:t>
            </a:r>
            <a:endParaRPr lang="nb-NO" dirty="0"/>
          </a:p>
        </p:txBody>
      </p:sp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632" y="3645024"/>
            <a:ext cx="3509214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4586" y="3601906"/>
            <a:ext cx="3390131" cy="1348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4698788" y="2963685"/>
            <a:ext cx="1774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/>
              <a:t>Finanskalkulator:</a:t>
            </a:r>
            <a:endParaRPr lang="nb-NO" dirty="0"/>
          </a:p>
        </p:txBody>
      </p:sp>
      <p:sp>
        <p:nvSpPr>
          <p:cNvPr id="15" name="TextBox 14"/>
          <p:cNvSpPr txBox="1"/>
          <p:nvPr/>
        </p:nvSpPr>
        <p:spPr>
          <a:xfrm>
            <a:off x="2097313" y="6071409"/>
            <a:ext cx="5629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Årlig boligprisvekst i Oslo i perioden 2009-2014 er 7 %.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71600" y="1197093"/>
            <a:ext cx="1037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Side  145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743" y="1150239"/>
            <a:ext cx="4243130" cy="463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389" y="1772816"/>
            <a:ext cx="36957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4673656" y="2126312"/>
            <a:ext cx="2985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For Oslo er r </a:t>
            </a:r>
            <a:r>
              <a:rPr lang="nb-NO"/>
              <a:t>= 40,5% og b </a:t>
            </a:r>
            <a:r>
              <a:rPr lang="nb-NO" dirty="0"/>
              <a:t>= 5 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02" b="9949"/>
          <a:stretch/>
        </p:blipFill>
        <p:spPr bwMode="auto">
          <a:xfrm>
            <a:off x="683568" y="3574696"/>
            <a:ext cx="6868888" cy="5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" y="15632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Budsjettering av nominell pris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11560" y="1052736"/>
            <a:ext cx="8675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Side 77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908720"/>
            <a:ext cx="4824536" cy="2319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11560" y="4383991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Side 510  Formelsamling</a:t>
            </a:r>
          </a:p>
        </p:txBody>
      </p:sp>
      <p:graphicFrame>
        <p:nvGraphicFramePr>
          <p:cNvPr id="13" name="Objec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3186092"/>
              </p:ext>
            </p:extLst>
          </p:nvPr>
        </p:nvGraphicFramePr>
        <p:xfrm>
          <a:off x="640306" y="4797152"/>
          <a:ext cx="2343150" cy="140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5" imgW="1841400" imgH="990360" progId="Equation.DSMT4">
                  <p:embed/>
                </p:oleObj>
              </mc:Choice>
              <mc:Fallback>
                <p:oleObj name="Equation" r:id="rId5" imgW="1841400" imgH="990360" progId="Equation.DSMT4">
                  <p:embed/>
                  <p:pic>
                    <p:nvPicPr>
                      <p:cNvPr id="0" name="Object 21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06" y="4797152"/>
                        <a:ext cx="2343150" cy="140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031" y="3290279"/>
            <a:ext cx="2327660" cy="248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56427" y="3205364"/>
            <a:ext cx="10374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Side 233 </a:t>
            </a:r>
          </a:p>
        </p:txBody>
      </p:sp>
      <p:pic>
        <p:nvPicPr>
          <p:cNvPr id="21" name="Picture 20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782"/>
          <a:stretch/>
        </p:blipFill>
        <p:spPr bwMode="auto">
          <a:xfrm>
            <a:off x="3563888" y="4544573"/>
            <a:ext cx="5040560" cy="1275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val 22"/>
          <p:cNvSpPr/>
          <p:nvPr/>
        </p:nvSpPr>
        <p:spPr>
          <a:xfrm>
            <a:off x="5148064" y="3810693"/>
            <a:ext cx="508961" cy="396044"/>
          </a:xfrm>
          <a:prstGeom prst="ellipse">
            <a:avLst/>
          </a:prstGeom>
          <a:noFill/>
          <a:ln w="158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010"/>
          <a:stretch/>
        </p:blipFill>
        <p:spPr bwMode="auto">
          <a:xfrm>
            <a:off x="3586855" y="4215281"/>
            <a:ext cx="5131693" cy="280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221" y="5929494"/>
            <a:ext cx="2933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193955" y="6413274"/>
            <a:ext cx="5680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Årlig boligprisstigning ligger i </a:t>
            </a:r>
            <a:r>
              <a:rPr lang="nb-NO"/>
              <a:t>celle J5; </a:t>
            </a:r>
            <a:r>
              <a:rPr lang="nb-NO" dirty="0"/>
              <a:t>ikke vist i tabellen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2084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23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8312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Sersjant Hagens boliginvestering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53902"/>
            <a:ext cx="76676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247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2" name="TextBox 11"/>
          <p:cNvSpPr txBox="1"/>
          <p:nvPr/>
        </p:nvSpPr>
        <p:spPr>
          <a:xfrm>
            <a:off x="598694" y="895672"/>
            <a:ext cx="8365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Anta at prisen </a:t>
            </a:r>
            <a:r>
              <a:rPr lang="nb-NO"/>
              <a:t>på boligen jan </a:t>
            </a:r>
            <a:r>
              <a:rPr lang="nb-NO" dirty="0"/>
              <a:t>vurderer å kjøpe vil stige i samme takt </a:t>
            </a:r>
            <a:r>
              <a:rPr lang="nb-NO"/>
              <a:t>som prisene </a:t>
            </a:r>
            <a:r>
              <a:rPr lang="nb-NO" dirty="0"/>
              <a:t>i Oslo har </a:t>
            </a:r>
            <a:r>
              <a:rPr lang="nb-NO"/>
              <a:t>steget de siste fem år.</a:t>
            </a:r>
            <a:endParaRPr lang="nb-NO" dirty="0"/>
          </a:p>
          <a:p>
            <a:endParaRPr lang="nb-NO" dirty="0"/>
          </a:p>
        </p:txBody>
      </p:sp>
      <p:sp>
        <p:nvSpPr>
          <p:cNvPr id="14" name="Rectangle 13"/>
          <p:cNvSpPr/>
          <p:nvPr/>
        </p:nvSpPr>
        <p:spPr>
          <a:xfrm>
            <a:off x="738187" y="3212976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Regnearket for denne boliginvesteringen ligger på nettsiden under venstreknappen til kapittel 5. Her kan du legge </a:t>
            </a:r>
            <a:r>
              <a:rPr lang="nb-NO"/>
              <a:t>inn 7 % </a:t>
            </a:r>
            <a:r>
              <a:rPr lang="nb-NO" dirty="0"/>
              <a:t>i celle J5.</a:t>
            </a:r>
          </a:p>
        </p:txBody>
      </p:sp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781" y="1729085"/>
            <a:ext cx="3168352" cy="1269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38186" y="6033184"/>
            <a:ext cx="7814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I regnearket kan du se </a:t>
            </a:r>
            <a:r>
              <a:rPr lang="nb-NO"/>
              <a:t>hvordan endret prisforutsetning påvirker investeringens </a:t>
            </a:r>
            <a:r>
              <a:rPr lang="nb-NO" dirty="0"/>
              <a:t>kontantstrøm og lønnsomhet.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0493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279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Boligprisstigning og KPI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47" y="995118"/>
            <a:ext cx="2958059" cy="659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860032" y="1073281"/>
            <a:ext cx="2209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>
                <a:hlinkClick r:id="rId3"/>
              </a:rPr>
              <a:t>Konsumpriskalkulator</a:t>
            </a:r>
            <a:endParaRPr lang="nb-NO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47" y="1794377"/>
            <a:ext cx="3325538" cy="3638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4328" y="1794377"/>
            <a:ext cx="3301882" cy="1810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895" y="3861048"/>
            <a:ext cx="3274748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93845" y="5661248"/>
            <a:ext cx="769457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I perioden 2009-2014 har den årlige prisstigningen på boliger i Oslo </a:t>
            </a:r>
            <a:r>
              <a:rPr lang="nb-NO"/>
              <a:t>vært  ca</a:t>
            </a:r>
            <a:r>
              <a:rPr lang="nb-NO" dirty="0"/>
              <a:t>. 5 prosentpoeng høyere enn den generelle prisstigningen (7,04 – 1,72).  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11385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169</Words>
  <Application>Microsoft Office PowerPoint</Application>
  <PresentationFormat>Skjermfremvisning (4:3)</PresentationFormat>
  <Paragraphs>24</Paragraphs>
  <Slides>5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Equation</vt:lpstr>
      <vt:lpstr>Boligpris</vt:lpstr>
      <vt:lpstr>Fra lang til kort rente</vt:lpstr>
      <vt:lpstr>Budsjettering av nominell pris</vt:lpstr>
      <vt:lpstr>Sersjant Hagens boliginvestering</vt:lpstr>
      <vt:lpstr>Boligprisstigning og KPI</vt:lpstr>
    </vt:vector>
  </TitlesOfParts>
  <Company>Norges Handelshøyskole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Małgorzata Adamczewska</cp:lastModifiedBy>
  <cp:revision>18</cp:revision>
  <dcterms:created xsi:type="dcterms:W3CDTF">2015-11-25T15:57:37Z</dcterms:created>
  <dcterms:modified xsi:type="dcterms:W3CDTF">2020-03-30T08:55:59Z</dcterms:modified>
</cp:coreProperties>
</file>