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7"/>
  </p:notesMasterIdLst>
  <p:sldIdLst>
    <p:sldId id="258" r:id="rId2"/>
    <p:sldId id="260" r:id="rId3"/>
    <p:sldId id="261" r:id="rId4"/>
    <p:sldId id="262" r:id="rId5"/>
    <p:sldId id="263" r:id="rId6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87" autoAdjust="0"/>
    <p:restoredTop sz="84229" autoAdjust="0"/>
  </p:normalViewPr>
  <p:slideViewPr>
    <p:cSldViewPr>
      <p:cViewPr varScale="1">
        <p:scale>
          <a:sx n="93" d="100"/>
          <a:sy n="93" d="100"/>
        </p:scale>
        <p:origin x="2094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94BE4D-CFC2-4DBA-955E-05208497D469}" type="datetimeFigureOut">
              <a:rPr lang="nb-NO" smtClean="0"/>
              <a:t>30.03.2020</a:t>
            </a:fld>
            <a:endParaRPr lang="nb-N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8DCCB4-7D3F-4566-A876-47C003A1249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687395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8DCCB4-7D3F-4566-A876-47C003A1249B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406138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8DCCB4-7D3F-4566-A876-47C003A1249B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372443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8DCCB4-7D3F-4566-A876-47C003A1249B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559112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8DCCB4-7D3F-4566-A876-47C003A1249B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387963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3F8E2-20DC-4468-B040-F956D11EF628}" type="datetime1">
              <a:rPr lang="nb-NO" smtClean="0"/>
              <a:t>30.03.2020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295926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4802A-CECC-4C85-AC29-2EF2E5918A27}" type="datetime1">
              <a:rPr lang="nb-NO" smtClean="0"/>
              <a:t>30.03.2020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00956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63EFF-15EF-4CA5-AF80-810641734428}" type="datetime1">
              <a:rPr lang="nb-NO" smtClean="0"/>
              <a:t>30.03.2020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398777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5A5E4-0E9B-4198-8C23-95415B493785}" type="datetime1">
              <a:rPr lang="nb-NO" smtClean="0"/>
              <a:t>30.03.2020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958775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486C4-85A8-4AF6-B644-7E2DE9E716BF}" type="datetime1">
              <a:rPr lang="nb-NO" smtClean="0"/>
              <a:t>30.03.2020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901718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714D5-8082-4E89-81BA-CEFAB181D65A}" type="datetime1">
              <a:rPr lang="nb-NO" smtClean="0"/>
              <a:t>30.03.2020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30703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23E66-210B-498A-AF85-0CC570F78EF1}" type="datetime1">
              <a:rPr lang="nb-NO" smtClean="0"/>
              <a:t>30.03.2020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629937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AA9B0-4FE8-40D8-8D7E-D405E019AEE0}" type="datetime1">
              <a:rPr lang="nb-NO" smtClean="0"/>
              <a:t>30.03.2020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73947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4BA71-2AD2-4CDD-AEE0-E6D0866B7816}" type="datetime1">
              <a:rPr lang="nb-NO" smtClean="0"/>
              <a:t>30.03.2020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180835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7422A-7F44-4CBA-A53A-A1627D0E814B}" type="datetime1">
              <a:rPr lang="nb-NO" smtClean="0"/>
              <a:t>30.03.2020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12314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5B8AE-A3CA-4D8F-9868-A4FDA50A0EF2}" type="datetime1">
              <a:rPr lang="nb-NO" smtClean="0"/>
              <a:t>30.03.2020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261734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4B273A-FD2C-416A-BBA8-C6520D415722}" type="datetime1">
              <a:rPr lang="nb-NO" smtClean="0"/>
              <a:t>30.03.2020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91348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tif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34" y="102824"/>
            <a:ext cx="1918573" cy="13148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3600"/>
              <a:t>Lånefinansiert investering</a:t>
            </a:r>
            <a:endParaRPr lang="nb-NO" sz="3600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748201" y="260648"/>
            <a:ext cx="946987" cy="94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131840" y="637203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b-NO" dirty="0"/>
          </a:p>
        </p:txBody>
      </p:sp>
      <p:sp>
        <p:nvSpPr>
          <p:cNvPr id="5" name="TextBox 4"/>
          <p:cNvSpPr txBox="1"/>
          <p:nvPr/>
        </p:nvSpPr>
        <p:spPr>
          <a:xfrm>
            <a:off x="107504" y="1568029"/>
            <a:ext cx="2825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b-NO" dirty="0">
              <a:solidFill>
                <a:srgbClr val="FF0000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0" y="1417638"/>
            <a:ext cx="9144000" cy="33573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0" y="10763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b-NO"/>
          </a:p>
        </p:txBody>
      </p:sp>
      <p:sp>
        <p:nvSpPr>
          <p:cNvPr id="15" name="TextBox 14"/>
          <p:cNvSpPr txBox="1"/>
          <p:nvPr/>
        </p:nvSpPr>
        <p:spPr>
          <a:xfrm>
            <a:off x="216783" y="5090190"/>
            <a:ext cx="871043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nb-NO" dirty="0"/>
              <a:t>Oppgave</a:t>
            </a:r>
            <a:r>
              <a:rPr lang="nb-NO"/>
              <a:t>:</a:t>
            </a:r>
            <a:r>
              <a:rPr lang="nb-NO" i="1"/>
              <a:t> </a:t>
            </a:r>
          </a:p>
          <a:p>
            <a:pPr marL="342900" indent="-342900">
              <a:buFont typeface="+mj-lt"/>
              <a:buAutoNum type="arabicPeriod"/>
            </a:pPr>
            <a:r>
              <a:rPr lang="nb-NO" i="1"/>
              <a:t>Hva er formuen (fond minus lån) etter 10 år hvis investor betaler avdragene?</a:t>
            </a:r>
          </a:p>
          <a:p>
            <a:pPr marL="342900" indent="-342900">
              <a:buFont typeface="+mj-lt"/>
              <a:buAutoNum type="arabicPeriod"/>
            </a:pPr>
            <a:r>
              <a:rPr lang="nb-NO" i="1"/>
              <a:t>Hva er formuen hvis avdragene heller investeres i fond med 5 % årlig avkastning?</a:t>
            </a:r>
          </a:p>
          <a:p>
            <a:pPr marL="342900" indent="-342900">
              <a:buFont typeface="+mj-lt"/>
              <a:buAutoNum type="arabicPeriod"/>
            </a:pPr>
            <a:r>
              <a:rPr lang="nb-NO" i="1"/>
              <a:t>Hva er formuen hvis årlig fondsavkastning blir -20 %? 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nb-NO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9552" y="1512788"/>
            <a:ext cx="3312368" cy="219597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87201" y="2236714"/>
            <a:ext cx="3638550" cy="46672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11552" y="1494271"/>
            <a:ext cx="3036380" cy="626555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219551" y="4582359"/>
            <a:ext cx="871043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nb-NO"/>
              <a:t>Anta: Lån = 2 mill., lånerente = 3 %, serielån, løpetid = 10 år, se bort fra skatt.  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2605100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 flipV="1">
            <a:off x="2232" y="692774"/>
            <a:ext cx="9144000" cy="33573"/>
          </a:xfrm>
          <a:prstGeom prst="line">
            <a:avLst/>
          </a:prstGeom>
          <a:ln w="222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635328" y="6091044"/>
            <a:ext cx="81369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/>
              <a:t>Formue hvis lånet avdras fortløpende: </a:t>
            </a:r>
            <a:r>
              <a:rPr lang="nb-NO" b="1"/>
              <a:t>0.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/>
              <a:t>Formue hvis avdragene forrentes og i stedet investeres: </a:t>
            </a:r>
            <a:r>
              <a:rPr lang="nb-NO" b="1"/>
              <a:t>516 000</a:t>
            </a:r>
            <a:r>
              <a:rPr lang="nb-NO"/>
              <a:t>.</a:t>
            </a: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428039" y="0"/>
            <a:ext cx="8229600" cy="8099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sz="2400"/>
              <a:t>Formue etter 10 år med 5 % fondsavkastning</a:t>
            </a:r>
            <a:endParaRPr lang="nb-NO" sz="2400" dirty="0"/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4860032" y="2276872"/>
            <a:ext cx="3888432" cy="382749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V="1">
            <a:off x="6732240" y="3789040"/>
            <a:ext cx="1800200" cy="262516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V="1">
            <a:off x="6804248" y="5157192"/>
            <a:ext cx="1728192" cy="125701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92" y="785889"/>
            <a:ext cx="8858894" cy="4863757"/>
          </a:xfrm>
          <a:prstGeom prst="rect">
            <a:avLst/>
          </a:prstGeom>
        </p:spPr>
      </p:pic>
      <p:sp>
        <p:nvSpPr>
          <p:cNvPr id="17" name="Slide Number Placeholder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14226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 flipV="1">
            <a:off x="2232" y="692774"/>
            <a:ext cx="9144000" cy="33573"/>
          </a:xfrm>
          <a:prstGeom prst="line">
            <a:avLst/>
          </a:prstGeom>
          <a:ln w="222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827584" y="2708920"/>
            <a:ext cx="813690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b-NO"/>
              <a:t>Lånesaldo er stadig 2 mill.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b-NO"/>
              <a:t>Derfor: </a:t>
            </a:r>
          </a:p>
          <a:p>
            <a:pPr marL="742950" lvl="1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nb-NO"/>
              <a:t>Formuen er ca </a:t>
            </a:r>
            <a:r>
              <a:rPr lang="nb-NO" b="1"/>
              <a:t>– 1,1 mill. kroner </a:t>
            </a:r>
            <a:r>
              <a:rPr lang="nb-NO"/>
              <a:t>(893 000 – 2 000 000).</a:t>
            </a:r>
          </a:p>
          <a:p>
            <a:pPr marL="742950" lvl="1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nb-NO"/>
              <a:t>Grunn: De 2 mill. investert i fond har sunket i verdi til ca. 0,9 mill.</a:t>
            </a:r>
          </a:p>
          <a:p>
            <a:pPr marL="742950" lvl="1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nb-NO"/>
              <a:t>Hadde de 2 mill. vært brukt til å nedbetale lånet, ville formuen vært 0 (forrige bilde).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23528" y="8996"/>
            <a:ext cx="8229600" cy="809957"/>
          </a:xfrm>
        </p:spPr>
        <p:txBody>
          <a:bodyPr>
            <a:normAutofit/>
          </a:bodyPr>
          <a:lstStyle/>
          <a:p>
            <a:r>
              <a:rPr lang="nb-NO" sz="2400"/>
              <a:t>Formue etter 10 år med –20 % fondsavkastning</a:t>
            </a:r>
            <a:endParaRPr lang="nb-NO" sz="2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893" y="1019068"/>
            <a:ext cx="8710677" cy="967325"/>
          </a:xfrm>
          <a:prstGeom prst="rect">
            <a:avLst/>
          </a:prstGeom>
        </p:spPr>
      </p:pic>
      <p:cxnSp>
        <p:nvCxnSpPr>
          <p:cNvPr id="8" name="Straight Arrow Connector 7"/>
          <p:cNvCxnSpPr/>
          <p:nvPr/>
        </p:nvCxnSpPr>
        <p:spPr>
          <a:xfrm flipV="1">
            <a:off x="5148064" y="1502730"/>
            <a:ext cx="3481637" cy="192627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44889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 flipV="1">
            <a:off x="2232" y="692774"/>
            <a:ext cx="9144000" cy="33573"/>
          </a:xfrm>
          <a:prstGeom prst="line">
            <a:avLst/>
          </a:prstGeom>
          <a:ln w="222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23528" y="8996"/>
            <a:ext cx="8229600" cy="809957"/>
          </a:xfrm>
        </p:spPr>
        <p:txBody>
          <a:bodyPr>
            <a:normAutofit/>
          </a:bodyPr>
          <a:lstStyle/>
          <a:p>
            <a:r>
              <a:rPr lang="nb-NO" sz="2400"/>
              <a:t>Formue etter 10 år ved usikker fondsavkastning</a:t>
            </a:r>
            <a:endParaRPr lang="nb-NO" sz="2400" dirty="0"/>
          </a:p>
        </p:txBody>
      </p:sp>
      <p:sp>
        <p:nvSpPr>
          <p:cNvPr id="11" name="Rectangle 10"/>
          <p:cNvSpPr/>
          <p:nvPr/>
        </p:nvSpPr>
        <p:spPr>
          <a:xfrm>
            <a:off x="179512" y="4177082"/>
            <a:ext cx="8856984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nb-NO"/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b-NO"/>
              <a:t>Gjelden må betjenes uansett hva fondsavkastningen blir (fast utbetaling).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b-NO"/>
              <a:t>Usikker fondsavkastning (innbetaling) gjør formuen enda mer usikker når investor låner:</a:t>
            </a:r>
          </a:p>
          <a:p>
            <a:pPr marL="742950" lvl="1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nb-NO"/>
              <a:t>Formuen blir spesielt høy når fondsavkastningen er høy.</a:t>
            </a:r>
          </a:p>
          <a:p>
            <a:pPr marL="742950" lvl="1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nb-NO"/>
              <a:t>Formuen blir spesielt lav når fondsavkastningen er lav.</a:t>
            </a:r>
          </a:p>
          <a:p>
            <a:pPr>
              <a:spcAft>
                <a:spcPts val="600"/>
              </a:spcAft>
            </a:pPr>
            <a:endParaRPr lang="nb-NO"/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nb-NO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9952" y="1052736"/>
            <a:ext cx="4693388" cy="2736304"/>
          </a:xfrm>
          <a:prstGeom prst="rect">
            <a:avLst/>
          </a:prstGeom>
        </p:spPr>
      </p:pic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4</a:t>
            </a:fld>
            <a:endParaRPr lang="nb-NO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544" y="1110485"/>
            <a:ext cx="3361000" cy="2505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3094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 flipV="1">
            <a:off x="2232" y="692774"/>
            <a:ext cx="9144000" cy="33573"/>
          </a:xfrm>
          <a:prstGeom prst="line">
            <a:avLst/>
          </a:prstGeom>
          <a:ln w="222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23528" y="8996"/>
            <a:ext cx="8229600" cy="809957"/>
          </a:xfrm>
        </p:spPr>
        <p:txBody>
          <a:bodyPr>
            <a:normAutofit/>
          </a:bodyPr>
          <a:lstStyle/>
          <a:p>
            <a:r>
              <a:rPr lang="nb-NO" sz="2400"/>
              <a:t>I boken</a:t>
            </a:r>
            <a:endParaRPr lang="nb-NO" sz="24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7664" y="1196752"/>
            <a:ext cx="5844325" cy="1872208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539552" y="827420"/>
            <a:ext cx="11283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dirty="0"/>
              <a:t>Side 408: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39552" y="3237335"/>
            <a:ext cx="11283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dirty="0"/>
              <a:t>Side 409: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7864" y="4077072"/>
            <a:ext cx="4276725" cy="10763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16016" y="3634159"/>
            <a:ext cx="4276725" cy="3038475"/>
          </a:xfrm>
          <a:prstGeom prst="rect">
            <a:avLst/>
          </a:prstGeom>
        </p:spPr>
      </p:pic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46406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234</Words>
  <Application>Microsoft Office PowerPoint</Application>
  <PresentationFormat>Skjermfremvisning (4:3)</PresentationFormat>
  <Paragraphs>32</Paragraphs>
  <Slides>5</Slides>
  <Notes>4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5</vt:i4>
      </vt:variant>
    </vt:vector>
  </HeadingPairs>
  <TitlesOfParts>
    <vt:vector size="9" baseType="lpstr">
      <vt:lpstr>Arial</vt:lpstr>
      <vt:lpstr>Calibri</vt:lpstr>
      <vt:lpstr>Wingdings</vt:lpstr>
      <vt:lpstr>Office Theme</vt:lpstr>
      <vt:lpstr>Lånefinansiert investering</vt:lpstr>
      <vt:lpstr>PowerPoint-presentasjon</vt:lpstr>
      <vt:lpstr>Formue etter 10 år med –20 % fondsavkastning</vt:lpstr>
      <vt:lpstr>Formue etter 10 år ved usikker fondsavkastning</vt:lpstr>
      <vt:lpstr>I boken</vt:lpstr>
    </vt:vector>
  </TitlesOfParts>
  <Company>Norges Handelshøyskole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Calibri 44 – 1. side</dc:title>
  <dc:creator>PIG</dc:creator>
  <cp:lastModifiedBy>Małgorzata Adamczewska</cp:lastModifiedBy>
  <cp:revision>52</cp:revision>
  <dcterms:created xsi:type="dcterms:W3CDTF">2015-11-25T15:57:37Z</dcterms:created>
  <dcterms:modified xsi:type="dcterms:W3CDTF">2020-03-30T09:13:31Z</dcterms:modified>
</cp:coreProperties>
</file>