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1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86" autoAdjust="0"/>
  </p:normalViewPr>
  <p:slideViewPr>
    <p:cSldViewPr>
      <p:cViewPr varScale="1">
        <p:scale>
          <a:sx n="87" d="100"/>
          <a:sy n="87" d="100"/>
        </p:scale>
        <p:origin x="169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12DF9-CCAB-48B4-AB7D-16D70AE7C9C5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CA2B3-1B12-449C-9EAE-F6DDDD106FD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921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443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511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3228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61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CA2B3-1B12-449C-9EAE-F6DDDD106FD9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7516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D45-465C-4C12-8E43-B7D7E69C722F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F58F8-3348-4CE4-94C4-9CBD7DBE14B4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EFB67-B946-4E95-8F0F-48A7D9A502BE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DF59F-58B9-48E5-91B2-C6EAD602FC53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332CA-452F-4764-B71B-C95197CF81CA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4D025-CA40-4C3D-B680-FEBCB64BAE16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D19A-39A7-4DAA-A55D-1B737E7F3E6C}" type="datetime1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F0F2-D6E2-4366-A19F-6A4C00C61C8C}" type="datetime1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2E8C-5F59-45B7-97AE-5AE1236E38A8}" type="datetime1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D5C1-0A6E-4B7D-8560-D0FEFAA76A2A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76EA-5A03-4405-8651-4A6F4752E371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6948-C839-474D-9DBB-0DC0B5524990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emf"/><Relationship Id="rId5" Type="http://schemas.openxmlformats.org/officeDocument/2006/relationships/hyperlink" Target="http://www.bt.no/nyheter/okonomi/Ble-milliardar---skylder-pa-flaks-3487625.html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9.wmf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/>
              <a:t>Milliardær med flaks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05421"/>
            <a:ext cx="3049315" cy="293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251520" y="5243635"/>
            <a:ext cx="878497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/>
              <a:t>Oppgave</a:t>
            </a:r>
            <a:r>
              <a:rPr lang="nb-NO"/>
              <a:t>:</a:t>
            </a:r>
            <a:r>
              <a:rPr lang="nb-NO" i="1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/>
              <a:t>Beregn årlig realavkastning etter skatt regnet i prosent.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/>
              <a:t>Bruk KVM til å tallfeste hvilken risiko investoren har tatt for å oppnå denne avkastningen.</a:t>
            </a:r>
            <a:endParaRPr lang="nb-NO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827584" y="1633479"/>
            <a:ext cx="29878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b-NO" alt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Bergens Tidende 22.11.2015</a:t>
            </a:r>
            <a:r>
              <a:rPr kumimoji="0" lang="nb-NO" altLang="nb-NO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 </a:t>
            </a:r>
            <a:endParaRPr kumimoji="0" lang="nb-NO" altLang="nb-NO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3" y="66545"/>
            <a:ext cx="1924178" cy="1318655"/>
          </a:xfrm>
          <a:prstGeom prst="rect">
            <a:avLst/>
          </a:prstGeom>
        </p:spPr>
      </p:pic>
      <p:pic>
        <p:nvPicPr>
          <p:cNvPr id="16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22672"/>
            <a:ext cx="2823243" cy="158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Årlig avkastning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27584" y="2320708"/>
            <a:ext cx="3259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Regnearket </a:t>
            </a:r>
            <a:r>
              <a:rPr lang="nb-NO" i="1"/>
              <a:t>Diskontering,</a:t>
            </a:r>
            <a:r>
              <a:rPr lang="nb-NO"/>
              <a:t> Fane 1:</a:t>
            </a:r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4878753" y="2320708"/>
            <a:ext cx="177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Finanskalkulator:</a:t>
            </a:r>
            <a:endParaRPr lang="nb-NO" dirty="0"/>
          </a:p>
        </p:txBody>
      </p:sp>
      <p:sp>
        <p:nvSpPr>
          <p:cNvPr id="9" name="Rectangle 8"/>
          <p:cNvSpPr/>
          <p:nvPr/>
        </p:nvSpPr>
        <p:spPr>
          <a:xfrm>
            <a:off x="395536" y="1043444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Investering, sluttverdi og levetid er gitt.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Oppgaven er å beregne årlig avkastning i %.</a:t>
            </a:r>
            <a:endParaRPr lang="nb-NO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178" y="2752371"/>
            <a:ext cx="3030035" cy="18287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01011" y="5020159"/>
            <a:ext cx="81369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Årlig avkastning er ca. </a:t>
            </a:r>
            <a:r>
              <a:rPr lang="nb-NO" b="1"/>
              <a:t>23 %.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Dette er nominell (inflatert) avkastning. Vi antar at den også er før skatt.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Ønsker: Reell avkastning etter skatt.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  <p:pic>
        <p:nvPicPr>
          <p:cNvPr id="11" name="Pictur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4878753" y="2783854"/>
            <a:ext cx="3365655" cy="129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Årlig avkastning,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07704" y="980728"/>
            <a:ext cx="863629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23 % er nominelt før skatt.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Nominelt etter skatt er </a:t>
            </a:r>
            <a:r>
              <a:rPr lang="nb-NO" b="1"/>
              <a:t>17 %</a:t>
            </a:r>
            <a:r>
              <a:rPr lang="nb-NO"/>
              <a:t> fra (5.6) på side 250, hvor vi antar 28% skatt på finansinntekter: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362068"/>
              </p:ext>
            </p:extLst>
          </p:nvPr>
        </p:nvGraphicFramePr>
        <p:xfrm>
          <a:off x="1991812" y="4716191"/>
          <a:ext cx="4385349" cy="62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4" imgW="2920680" imgH="419040" progId="Equation.DSMT4">
                  <p:embed/>
                </p:oleObj>
              </mc:Choice>
              <mc:Fallback>
                <p:oleObj name="Equation" r:id="rId4" imgW="2920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91812" y="4716191"/>
                        <a:ext cx="4385349" cy="62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7300"/>
              </p:ext>
            </p:extLst>
          </p:nvPr>
        </p:nvGraphicFramePr>
        <p:xfrm>
          <a:off x="2627783" y="2449621"/>
          <a:ext cx="3113406" cy="713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6" imgW="1993680" imgH="457200" progId="Equation.DSMT4">
                  <p:embed/>
                </p:oleObj>
              </mc:Choice>
              <mc:Fallback>
                <p:oleObj name="Equation" r:id="rId6" imgW="1993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7783" y="2449621"/>
                        <a:ext cx="3113406" cy="7139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12574" y="3521289"/>
            <a:ext cx="856895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17 % er nominell (inflatert) avkastning. Gjennomsnittlig inflasjon i perioden var ca. </a:t>
            </a:r>
            <a:r>
              <a:rPr lang="nb-NO" b="1" dirty="0"/>
              <a:t>2 %. 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Realavkastningen (deflatert) etter skatt er derfor ca. </a:t>
            </a:r>
            <a:r>
              <a:rPr lang="nb-NO" b="1" dirty="0"/>
              <a:t>15 % </a:t>
            </a:r>
            <a:r>
              <a:rPr lang="nb-NO" dirty="0"/>
              <a:t>fra (3.20) på side 143: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13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KVM og risiko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9716" y="1025666"/>
            <a:ext cx="1803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KVM, s. 374: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1560" y="1943729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Historisk risikofri rente etter skatt og markedets risikopremie fra tabell 7.5 (s. 378): </a:t>
            </a:r>
            <a:endParaRPr lang="nb-N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72816" y="1045749"/>
            <a:ext cx="7200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400" b="0" i="0" u="none" strike="noStrike" cap="none" normalizeH="0" baseline="0">
                <a:ln>
                  <a:noFill/>
                </a:ln>
                <a:solidFill>
                  <a:srgbClr val="00FFFF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RotisSemiSans"/>
              </a:rPr>
              <a:t>(7.9)</a:t>
            </a:r>
            <a:endParaRPr kumimoji="0" lang="nb-NO" altLang="nb-NO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166923"/>
              </p:ext>
            </p:extLst>
          </p:nvPr>
        </p:nvGraphicFramePr>
        <p:xfrm>
          <a:off x="2381681" y="937527"/>
          <a:ext cx="3803524" cy="488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4" imgW="2082800" imgH="254000" progId="Equation.DSMT4">
                  <p:embed/>
                </p:oleObj>
              </mc:Choice>
              <mc:Fallback>
                <p:oleObj name="Equation" r:id="rId4" imgW="20828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681" y="937527"/>
                        <a:ext cx="3803524" cy="488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2856" y="2368579"/>
            <a:ext cx="4501174" cy="215498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11560" y="4664218"/>
            <a:ext cx="756653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Vi bruker 1 % risikofri realrente etter skatt og 7 % risikopremie for markedet.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Setter disse to tallene og avkastningen på 17 % inn i KVM.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Den ukjente i KVM er dermed risikoen    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727612"/>
              </p:ext>
            </p:extLst>
          </p:nvPr>
        </p:nvGraphicFramePr>
        <p:xfrm>
          <a:off x="2483768" y="6092714"/>
          <a:ext cx="27828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7" imgW="1523880" imgH="380880" progId="Equation.DSMT4">
                  <p:embed/>
                </p:oleObj>
              </mc:Choice>
              <mc:Fallback>
                <p:oleObj name="Equation" r:id="rId7" imgW="15238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6092714"/>
                        <a:ext cx="2782887" cy="733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473518" y="5582730"/>
                <a:ext cx="21602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i="1" smtClean="0">
                          <a:latin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nb-NO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518" y="5582730"/>
                <a:ext cx="21602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571" r="-60000" b="-13333"/>
                </a:stretch>
              </a:blipFill>
            </p:spPr>
            <p:txBody>
              <a:bodyPr/>
              <a:lstStyle/>
              <a:p>
                <a:r>
                  <a:rPr lang="nb-N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27896" y="366570"/>
            <a:ext cx="2535631" cy="143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06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4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Flaks eller dyktighet?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8" name="Rectangle 17"/>
          <p:cNvSpPr/>
          <p:nvPr/>
        </p:nvSpPr>
        <p:spPr>
          <a:xfrm>
            <a:off x="348779" y="973041"/>
            <a:ext cx="75665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Beta på </a:t>
            </a:r>
            <a:r>
              <a:rPr lang="nb-NO" b="1"/>
              <a:t>2,3 </a:t>
            </a:r>
            <a:r>
              <a:rPr lang="nb-NO"/>
              <a:t>er svært høyt, spesielt som et snitt over hele 20 år. Husk: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Beta er 0 for risikofritt prosjekt.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Beta er 1 i gjennomsnitt for alle prosjekter.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Beta på 2,3 er uvanlig høyt på Oslo Børs:</a:t>
            </a:r>
            <a:endParaRPr lang="nb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5209" y="2901825"/>
            <a:ext cx="5562349" cy="247788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  <p:pic>
        <p:nvPicPr>
          <p:cNvPr id="6146" name="Picture 2" descr="http://blogs-images.forbes.com/paulrodgers/files/2014/05/12657946083_fb10cdfe7c_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026"/>
            <a:ext cx="918084" cy="64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4020"/>
            <a:ext cx="1113339" cy="62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468" y="1464392"/>
            <a:ext cx="2535631" cy="143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6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79" y="2412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Flaks eller dyktighet?,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39368" y="26622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539552" y="1124744"/>
            <a:ext cx="756653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Dermed fra KVM: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dirty="0"/>
              <a:t>17 % er mer enn investor kan vente selv ved å ta ekstra høy risiko.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dirty="0"/>
              <a:t>Tre forklaringer gjenstår: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 dirty="0"/>
              <a:t>Skyhøy gjeldsgrad (s. </a:t>
            </a:r>
            <a:r>
              <a:rPr lang="nb-NO"/>
              <a:t>381: </a:t>
            </a:r>
            <a:r>
              <a:rPr lang="nb-NO" dirty="0"/>
              <a:t>gjeld øker egenkapitalbeta).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 dirty="0"/>
              <a:t>Ekstrem dyktighet.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nb-NO" dirty="0"/>
              <a:t>Atskillig flaks.</a:t>
            </a:r>
          </a:p>
          <a:p>
            <a:pPr lvl="2">
              <a:spcAft>
                <a:spcPts val="600"/>
              </a:spcAft>
            </a:pPr>
            <a:endParaRPr lang="nb-NO" dirty="0"/>
          </a:p>
        </p:txBody>
      </p:sp>
      <p:pic>
        <p:nvPicPr>
          <p:cNvPr id="6146" name="Picture 2" descr="http://bloggfiler.no/liksom74.blogg.no/images/1798175-8-138202686765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461" y="3908398"/>
            <a:ext cx="2587295" cy="144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6</a:t>
            </a:fld>
            <a:endParaRPr lang="nb-NO"/>
          </a:p>
        </p:txBody>
      </p:sp>
      <p:pic>
        <p:nvPicPr>
          <p:cNvPr id="8" name="Picture 2" descr="http://blogs-images.forbes.com/paulrodgers/files/2014/05/12657946083_fb10cdfe7c_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921984"/>
            <a:ext cx="2016224" cy="1411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41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333</Words>
  <Application>Microsoft Office PowerPoint</Application>
  <PresentationFormat>Skjermfremvisning (4:3)</PresentationFormat>
  <Paragraphs>50</Paragraphs>
  <Slides>6</Slides>
  <Notes>5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Office Theme</vt:lpstr>
      <vt:lpstr>Equation</vt:lpstr>
      <vt:lpstr>Milliardær med flaks</vt:lpstr>
      <vt:lpstr>Årlig avkastning</vt:lpstr>
      <vt:lpstr>Årlig avkastning, forts.</vt:lpstr>
      <vt:lpstr>KVM og risiko</vt:lpstr>
      <vt:lpstr>Flaks eller dyktighet?</vt:lpstr>
      <vt:lpstr>Flaks eller dyktighet?, forts.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41</cp:revision>
  <dcterms:created xsi:type="dcterms:W3CDTF">2015-11-25T15:57:37Z</dcterms:created>
  <dcterms:modified xsi:type="dcterms:W3CDTF">2020-03-30T09:02:48Z</dcterms:modified>
</cp:coreProperties>
</file>