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1" r:id="rId4"/>
    <p:sldId id="260" r:id="rId5"/>
    <p:sldId id="262" r:id="rId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22BF97-25B1-4E07-9EDA-387641AA697D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FC66F9-F7B9-443E-9168-6E88B64F725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9542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804D0-443D-47D4-87D0-DFFEE15C1B65}" type="datetime4">
              <a:rPr lang="nb-NO" smtClean="0"/>
              <a:t>30. mars 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959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7E871-497D-45C6-A07F-1617B07E7E55}" type="datetime4">
              <a:rPr lang="nb-NO" smtClean="0"/>
              <a:t>30. mars 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95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68A6-5FEA-45AF-8D17-0B5A873E83D6}" type="datetime4">
              <a:rPr lang="nb-NO" smtClean="0"/>
              <a:t>30. mars 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8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A25BB-B1C5-497E-B110-01F18138BDCA}" type="datetime4">
              <a:rPr lang="nb-NO" smtClean="0"/>
              <a:t>30. mars 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8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F9B3-936A-48FA-B04D-C4DFAEC4FF7F}" type="datetime4">
              <a:rPr lang="nb-NO" smtClean="0"/>
              <a:t>30. mars 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017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2437-C8E4-4363-9068-B04FF278DE1B}" type="datetime4">
              <a:rPr lang="nb-NO" smtClean="0"/>
              <a:t>30. mars 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70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74D2-3517-4A29-A81B-7BD56BF8C69A}" type="datetime4">
              <a:rPr lang="nb-NO" smtClean="0"/>
              <a:t>30. mars 2020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9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4C574-F70F-4040-A7BA-4D56DE369F77}" type="datetime4">
              <a:rPr lang="nb-NO" smtClean="0"/>
              <a:t>30. mars 2020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9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1DE55-5C44-4B55-BF5F-970FF508DB79}" type="datetime4">
              <a:rPr lang="nb-NO" smtClean="0"/>
              <a:t>30. mars 2020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80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9A0AE-3300-437D-9535-37FD8F53B7DE}" type="datetime4">
              <a:rPr lang="nb-NO" smtClean="0"/>
              <a:t>30. mars 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231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D874-28FF-413F-9F23-5D977A9CB746}" type="datetime4">
              <a:rPr lang="nb-NO" smtClean="0"/>
              <a:t>30. mars 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1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0BEE6-4FBE-4A8F-93C2-36DDD0F523A0}" type="datetime4">
              <a:rPr lang="nb-NO" smtClean="0"/>
              <a:t>30. mars 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3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/>
              <a:t>Effektiv rente </a:t>
            </a:r>
            <a:r>
              <a:rPr lang="nb-NO" sz="3600" dirty="0" err="1"/>
              <a:t>Lendo</a:t>
            </a:r>
            <a:endParaRPr lang="nb-NO" sz="36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626898" y="260648"/>
            <a:ext cx="946987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31840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5" name="TextBox 4"/>
          <p:cNvSpPr txBox="1"/>
          <p:nvPr/>
        </p:nvSpPr>
        <p:spPr>
          <a:xfrm>
            <a:off x="107504" y="1568029"/>
            <a:ext cx="282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1</a:t>
            </a:fld>
            <a:endParaRPr lang="nb-NO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283961"/>
            <a:ext cx="1224136" cy="952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2331486" y="1607690"/>
            <a:ext cx="44180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/>
              <a:t>Dette klippet er fra FINN.no i november 2015</a:t>
            </a:r>
          </a:p>
        </p:txBody>
      </p:sp>
      <p:pic>
        <p:nvPicPr>
          <p:cNvPr id="12" name="Picture 11"/>
          <p:cNvPicPr/>
          <p:nvPr/>
        </p:nvPicPr>
        <p:blipFill>
          <a:blip r:embed="rId4"/>
          <a:stretch>
            <a:fillRect/>
          </a:stretch>
        </p:blipFill>
        <p:spPr>
          <a:xfrm>
            <a:off x="2191603" y="1977022"/>
            <a:ext cx="4697770" cy="3856832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2555776" y="5841195"/>
            <a:ext cx="3657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/>
              <a:t>Oppgave: </a:t>
            </a:r>
            <a:r>
              <a:rPr lang="nb-NO" i="1" dirty="0"/>
              <a:t>Vurder disse lånetilbudene.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60510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819" y="19141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/>
              <a:t>Løpetid og effektiv rente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2</a:t>
            </a:fld>
            <a:endParaRPr lang="nb-NO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nb-NO" dirty="0"/>
            </a:br>
            <a:endParaRPr lang="nb-NO" sz="2200" dirty="0">
              <a:solidFill>
                <a:srgbClr val="FF0000"/>
              </a:solidFill>
            </a:endParaRPr>
          </a:p>
        </p:txBody>
      </p:sp>
      <p:pic>
        <p:nvPicPr>
          <p:cNvPr id="9" name="Picture 8"/>
          <p:cNvPicPr/>
          <p:nvPr/>
        </p:nvPicPr>
        <p:blipFill>
          <a:blip r:embed="rId2"/>
          <a:stretch>
            <a:fillRect/>
          </a:stretch>
        </p:blipFill>
        <p:spPr>
          <a:xfrm>
            <a:off x="763960" y="1314723"/>
            <a:ext cx="4320480" cy="328076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372472" y="1853208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35990" y="1570038"/>
            <a:ext cx="4104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Her mangler opplysninger om antall perioder. Derfor er det </a:t>
            </a:r>
            <a:r>
              <a:rPr lang="nb-NO"/>
              <a:t>umulig å vurdere </a:t>
            </a:r>
            <a:r>
              <a:rPr lang="nb-NO" dirty="0"/>
              <a:t>tilbudet.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2519052" y="1772816"/>
            <a:ext cx="2709404" cy="82344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233173" y="2683578"/>
            <a:ext cx="2034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Rot med løpetid 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3165158" y="2955107"/>
            <a:ext cx="2070832" cy="71863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2843808" y="3673741"/>
            <a:ext cx="297245" cy="303703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2195736" y="3673741"/>
            <a:ext cx="891668" cy="11529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07499" y="3429000"/>
            <a:ext cx="39604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Det er helt urimelig at et etableringsgebyr på kr 650 </a:t>
            </a:r>
            <a:r>
              <a:rPr lang="nb-NO"/>
              <a:t>kroner skal </a:t>
            </a:r>
            <a:r>
              <a:rPr lang="nb-NO" dirty="0"/>
              <a:t>øke renten fra nominelt 7,9 % til effektivt 16,84 %.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2411761" y="4077074"/>
            <a:ext cx="3960439" cy="36003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464" y="4869160"/>
            <a:ext cx="72096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Totalbeløpet på 94 150 rimer brukbart med at effektiv rente er ca. 17 %.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Det har lite for seg å spekulere i hvor feilen ligger.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Uansett: Slike lån er dyre og bør unngås.</a:t>
            </a:r>
          </a:p>
        </p:txBody>
      </p:sp>
      <p:sp>
        <p:nvSpPr>
          <p:cNvPr id="20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b-NO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75B6B59-0C41-43AC-9E5E-DCFA3EC07E64}" type="slidenum">
              <a:rPr lang="nb-NO" smtClean="0"/>
              <a:pPr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4451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7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172" y="25203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/>
              <a:t>Klipp fra boken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116" y="3198989"/>
            <a:ext cx="7216191" cy="689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27171" y="2829657"/>
            <a:ext cx="9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Side 252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6059" y="1429702"/>
            <a:ext cx="9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Side 249</a:t>
            </a:r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989" y="1799034"/>
            <a:ext cx="8033373" cy="984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81"/>
          <a:stretch/>
        </p:blipFill>
        <p:spPr bwMode="auto">
          <a:xfrm>
            <a:off x="774033" y="4032087"/>
            <a:ext cx="2803314" cy="370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106" y="960360"/>
            <a:ext cx="2828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817449" y="4421325"/>
            <a:ext cx="7801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Lånet fra </a:t>
            </a:r>
            <a:r>
              <a:rPr lang="nb-NO" dirty="0" err="1"/>
              <a:t>Lendo</a:t>
            </a:r>
            <a:r>
              <a:rPr lang="nb-NO" dirty="0"/>
              <a:t> er ikke subsidiert, men teknikken for å vurdere lønnsomhet er den samme:  Diskonter lånets kontantstrøm med markedsrenten.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27171" y="5230966"/>
            <a:ext cx="86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Side 30</a:t>
            </a: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9228" y="5230966"/>
            <a:ext cx="4000103" cy="1076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975B6B59-0C41-43AC-9E5E-DCFA3EC07E64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90956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400" y="7036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/>
              <a:t>Nåverdi av dyrt lån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sz="28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508" y="1700808"/>
            <a:ext cx="7850966" cy="2675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91362" y="4575069"/>
            <a:ext cx="68522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Vi antar at den effektive renten på banklånet er lik markedsrenten. </a:t>
            </a:r>
            <a:br>
              <a:rPr lang="nb-NO" dirty="0"/>
            </a:br>
            <a:r>
              <a:rPr lang="nb-NO" dirty="0"/>
              <a:t>Tapet ved å oppta lån hos </a:t>
            </a:r>
            <a:r>
              <a:rPr lang="nb-NO" dirty="0" err="1"/>
              <a:t>Lendo</a:t>
            </a:r>
            <a:r>
              <a:rPr lang="nb-NO" dirty="0"/>
              <a:t> fremfor i bank er ca. 15 </a:t>
            </a:r>
            <a:r>
              <a:rPr lang="nb-NO"/>
              <a:t>000 kroner.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/>
              <a:t>Dette </a:t>
            </a:r>
            <a:r>
              <a:rPr lang="nb-NO" dirty="0"/>
              <a:t>er illustrert på neste bilde.</a:t>
            </a:r>
          </a:p>
        </p:txBody>
      </p:sp>
      <p:sp>
        <p:nvSpPr>
          <p:cNvPr id="8" name="Oval 7"/>
          <p:cNvSpPr/>
          <p:nvPr/>
        </p:nvSpPr>
        <p:spPr>
          <a:xfrm>
            <a:off x="3923928" y="4005064"/>
            <a:ext cx="936104" cy="371302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851" y="5513956"/>
            <a:ext cx="1690925" cy="1007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768828" y="5709034"/>
            <a:ext cx="54035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/>
              <a:t>Trenger du enda en vaksinedose mot slike forbrukslån, </a:t>
            </a:r>
            <a:r>
              <a:rPr lang="nb-NO" dirty="0"/>
              <a:t>kan du se på oppgave N10.4.</a:t>
            </a:r>
          </a:p>
          <a:p>
            <a:endParaRPr lang="nb-NO" dirty="0"/>
          </a:p>
        </p:txBody>
      </p:sp>
      <p:sp>
        <p:nvSpPr>
          <p:cNvPr id="11" name="TextBox 10"/>
          <p:cNvSpPr txBox="1"/>
          <p:nvPr/>
        </p:nvSpPr>
        <p:spPr>
          <a:xfrm>
            <a:off x="1726313" y="1058409"/>
            <a:ext cx="6565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Dette regnearket er laget med utgangspunkt i </a:t>
            </a:r>
            <a:r>
              <a:rPr lang="nb-NO" i="1" dirty="0"/>
              <a:t>Lønnsomhet, </a:t>
            </a:r>
            <a:r>
              <a:rPr lang="nb-NO" dirty="0"/>
              <a:t>Fane 3</a:t>
            </a:r>
          </a:p>
        </p:txBody>
      </p:sp>
      <p:sp>
        <p:nvSpPr>
          <p:cNvPr id="12" name="Oval 11"/>
          <p:cNvSpPr/>
          <p:nvPr/>
        </p:nvSpPr>
        <p:spPr>
          <a:xfrm>
            <a:off x="6444208" y="2924944"/>
            <a:ext cx="936104" cy="371302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TextBox 12"/>
          <p:cNvSpPr txBox="1"/>
          <p:nvPr/>
        </p:nvSpPr>
        <p:spPr>
          <a:xfrm>
            <a:off x="7585865" y="2475092"/>
            <a:ext cx="1018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dirty="0"/>
              <a:t>Tilnærmet lik</a:t>
            </a:r>
          </a:p>
          <a:p>
            <a:r>
              <a:rPr lang="nb-NO" sz="1200" dirty="0"/>
              <a:t>oppgitt </a:t>
            </a:r>
          </a:p>
          <a:p>
            <a:r>
              <a:rPr lang="nb-NO" sz="1200" dirty="0"/>
              <a:t>effektiv rente</a:t>
            </a:r>
          </a:p>
        </p:txBody>
      </p:sp>
      <p:cxnSp>
        <p:nvCxnSpPr>
          <p:cNvPr id="14" name="Straight Arrow Connector 13"/>
          <p:cNvCxnSpPr>
            <a:stCxn id="13" idx="1"/>
          </p:cNvCxnSpPr>
          <p:nvPr/>
        </p:nvCxnSpPr>
        <p:spPr>
          <a:xfrm flipH="1">
            <a:off x="7346731" y="2798258"/>
            <a:ext cx="239134" cy="129327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716016" y="4437113"/>
            <a:ext cx="1584176" cy="50405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2987824" y="2935772"/>
            <a:ext cx="936104" cy="371302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TextBox 16"/>
          <p:cNvSpPr txBox="1"/>
          <p:nvPr/>
        </p:nvSpPr>
        <p:spPr>
          <a:xfrm>
            <a:off x="138820" y="832550"/>
            <a:ext cx="1484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dirty="0"/>
              <a:t>Fastsatt slik at </a:t>
            </a:r>
            <a:br>
              <a:rPr lang="nb-NO" sz="1200" dirty="0"/>
            </a:br>
            <a:r>
              <a:rPr lang="nb-NO" sz="1200" dirty="0"/>
              <a:t>effektiv rente blir </a:t>
            </a:r>
            <a:br>
              <a:rPr lang="nb-NO" sz="1200" dirty="0"/>
            </a:br>
            <a:r>
              <a:rPr lang="nb-NO" sz="1200" dirty="0"/>
              <a:t>omtrent som oppgitt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226345" y="1417638"/>
            <a:ext cx="1905495" cy="151813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975B6B59-0C41-43AC-9E5E-DCFA3EC07E64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9095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10" grpId="0"/>
      <p:bldP spid="12" grpId="0" animBg="1"/>
      <p:bldP spid="13" grpId="0"/>
      <p:bldP spid="16" grpId="0" animBg="1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/>
              <a:t>Nåverdiprofiler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731" y="1080869"/>
            <a:ext cx="6802140" cy="5081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3779912" y="3077339"/>
            <a:ext cx="0" cy="1215757"/>
          </a:xfrm>
          <a:prstGeom prst="straightConnector1">
            <a:avLst/>
          </a:prstGeom>
          <a:ln w="127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2267744" y="4353811"/>
            <a:ext cx="1440160" cy="11293"/>
          </a:xfrm>
          <a:prstGeom prst="straightConnector1">
            <a:avLst/>
          </a:prstGeom>
          <a:ln w="127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975B6B59-0C41-43AC-9E5E-DCFA3EC07E64}" type="slidenum">
              <a:rPr lang="nb-NO" smtClean="0"/>
              <a:t>5</a:t>
            </a:fld>
            <a:endParaRPr lang="nb-NO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142875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36149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225</Words>
  <Application>Microsoft Office PowerPoint</Application>
  <PresentationFormat>Skjermfremvisning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Effektiv rente Lendo</vt:lpstr>
      <vt:lpstr>Løpetid og effektiv rente</vt:lpstr>
      <vt:lpstr>Klipp fra boken</vt:lpstr>
      <vt:lpstr>Nåverdi av dyrt lån</vt:lpstr>
      <vt:lpstr>Nåverdiprofiler</vt:lpstr>
    </vt:vector>
  </TitlesOfParts>
  <Company>Norges Handelshøyskole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Calibri 44 – 1. side</dc:title>
  <dc:creator>PIG</dc:creator>
  <cp:lastModifiedBy>Małgorzata Adamczewska</cp:lastModifiedBy>
  <cp:revision>5</cp:revision>
  <dcterms:created xsi:type="dcterms:W3CDTF">2015-11-25T15:57:37Z</dcterms:created>
  <dcterms:modified xsi:type="dcterms:W3CDTF">2020-03-30T08:49:19Z</dcterms:modified>
</cp:coreProperties>
</file>