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59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95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87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87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0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9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3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17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3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e24.no/makro-og-politikk/islands-allting-sier-ja-til-icesave/2002489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Icesave</a:t>
            </a:r>
            <a:endParaRPr lang="nb-NO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6898" y="260648"/>
            <a:ext cx="946987" cy="9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6372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417638"/>
            <a:ext cx="9144000" cy="3357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3" y="2009338"/>
            <a:ext cx="3773418" cy="30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253" y="16171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4"/>
              </a:rPr>
              <a:t>Kilde</a:t>
            </a:r>
            <a:endParaRPr lang="nb-N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2472"/>
            <a:ext cx="3976250" cy="449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156250" cy="105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1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18" y="17044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Refinansiering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081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07707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Oppgave: </a:t>
            </a:r>
            <a:r>
              <a:rPr lang="nb-NO" i="1" dirty="0"/>
              <a:t>Anta at 5,5 % er markedsrente og at 3,3 % er effektiv rente i det nye lånet. Finn nåverdien av refinansieringen og vurder hvilke komponenter denne nåverdien kan deles opp i. 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51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/>
              <a:t>Refinansiering, forts.</a:t>
            </a: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407707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8" y="1508479"/>
            <a:ext cx="7534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2" y="4365104"/>
            <a:ext cx="8661538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/>
              <a:t>Første skritt er å angi at dette er finansieringsprosjekter.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/>
              <a:t>Deretter bruker vi Goal </a:t>
            </a:r>
            <a:r>
              <a:rPr lang="nb-NO" err="1"/>
              <a:t>Seek</a:t>
            </a:r>
            <a:r>
              <a:rPr lang="nb-NO"/>
              <a:t> for </a:t>
            </a:r>
            <a:r>
              <a:rPr lang="nb-NO" dirty="0"/>
              <a:t>å beregne hvilke </a:t>
            </a:r>
            <a:r>
              <a:rPr lang="nb-NO"/>
              <a:t>årlige annuiteter som, </a:t>
            </a:r>
            <a:r>
              <a:rPr lang="nb-NO" dirty="0"/>
              <a:t>med de angitte</a:t>
            </a:r>
            <a:br>
              <a:rPr lang="nb-NO" dirty="0"/>
            </a:br>
            <a:r>
              <a:rPr lang="nb-NO" dirty="0"/>
              <a:t>løpetidene, gir en effektiv rente </a:t>
            </a:r>
            <a:r>
              <a:rPr lang="nb-NO"/>
              <a:t>på hhv. </a:t>
            </a:r>
            <a:r>
              <a:rPr lang="nb-NO" dirty="0"/>
              <a:t>5,5 % og 3,3 %.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/>
              <a:t>Legg merke til at nåverdien av det opprinnelige lånet er </a:t>
            </a:r>
            <a:r>
              <a:rPr lang="nb-NO"/>
              <a:t>lik null, </a:t>
            </a:r>
            <a:r>
              <a:rPr lang="nb-NO" dirty="0"/>
              <a:t>siden lånets </a:t>
            </a:r>
            <a:br>
              <a:rPr lang="nb-NO" dirty="0"/>
            </a:br>
            <a:r>
              <a:rPr lang="nb-NO" dirty="0"/>
              <a:t>effektive rente er </a:t>
            </a:r>
            <a:r>
              <a:rPr lang="nb-NO"/>
              <a:t>lik markedsrenten.</a:t>
            </a:r>
            <a:endParaRPr lang="nb-NO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/>
              <a:t>Nåverdien av det reforhandlede lånet er 7,1 milliarder kroner.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89421" y="2253977"/>
            <a:ext cx="1872208" cy="21487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10136" y="2924944"/>
            <a:ext cx="1728192" cy="18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55812" y="2665679"/>
            <a:ext cx="1150894" cy="26778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015652" y="2924944"/>
            <a:ext cx="2880320" cy="30963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3568" y="908720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Beregningene er gjort med </a:t>
            </a:r>
            <a:r>
              <a:rPr lang="nb-NO"/>
              <a:t>regnearket </a:t>
            </a:r>
            <a:r>
              <a:rPr lang="nb-NO" i="1"/>
              <a:t>Lønnsomhet, </a:t>
            </a:r>
            <a:r>
              <a:rPr lang="nb-NO" dirty="0"/>
              <a:t>Fane 3.</a:t>
            </a:r>
          </a:p>
        </p:txBody>
      </p:sp>
    </p:spTree>
    <p:extLst>
      <p:ext uri="{BB962C8B-B14F-4D97-AF65-F5344CB8AC3E}">
        <p14:creationId xmlns:p14="http://schemas.microsoft.com/office/powerpoint/2010/main" val="26286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71" y="20022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Nåverdiprofiler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9" y="884101"/>
            <a:ext cx="669576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35824"/>
            <a:ext cx="1265225" cy="188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2287359" cy="15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771" y="6309320"/>
            <a:ext cx="87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er </a:t>
            </a:r>
            <a:r>
              <a:rPr lang="nb-NO"/>
              <a:t>sjelden en kan </a:t>
            </a:r>
            <a:r>
              <a:rPr lang="nb-NO" dirty="0"/>
              <a:t>beregne verdien </a:t>
            </a:r>
            <a:r>
              <a:rPr lang="nb-NO"/>
              <a:t>av en </a:t>
            </a:r>
            <a:r>
              <a:rPr lang="nb-NO" dirty="0"/>
              <a:t>politikers beslutninger så nøyaktig </a:t>
            </a:r>
            <a:r>
              <a:rPr lang="nb-NO"/>
              <a:t>som her.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6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4623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Kilder til nåverdien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8672"/>
          <a:stretch/>
        </p:blipFill>
        <p:spPr bwMode="auto">
          <a:xfrm>
            <a:off x="395536" y="1628799"/>
            <a:ext cx="7600366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399" y="979654"/>
            <a:ext cx="825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Nåverdien i reforhandlingen skyldes redusert effektiv rente og forlenget avdragstid.</a:t>
            </a:r>
            <a:br>
              <a:rPr lang="nb-NO" dirty="0"/>
            </a:br>
            <a:r>
              <a:rPr lang="nb-NO" dirty="0"/>
              <a:t>Nedenfor beregnes nåverdien dersom løpetiden hadde vært uendret.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0" y="4012234"/>
            <a:ext cx="394185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" y="3243263"/>
            <a:ext cx="4305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0421" y="3068960"/>
            <a:ext cx="4113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Isolert sett innebærer </a:t>
            </a:r>
            <a:r>
              <a:rPr lang="nb-NO"/>
              <a:t>reduksjonen i </a:t>
            </a:r>
            <a:r>
              <a:rPr lang="nb-NO" dirty="0"/>
              <a:t>effektiv rente ca. 2,7 </a:t>
            </a:r>
            <a:r>
              <a:rPr lang="nb-NO"/>
              <a:t>milliarder kroner.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Når </a:t>
            </a:r>
            <a:r>
              <a:rPr lang="nb-NO" dirty="0"/>
              <a:t>løpetiden øker fra 8 til 30 år</a:t>
            </a:r>
            <a:r>
              <a:rPr lang="nb-NO"/>
              <a:t>, beholdes </a:t>
            </a:r>
            <a:r>
              <a:rPr lang="nb-NO" dirty="0"/>
              <a:t>denne fordelen i 22 ekstra år.</a:t>
            </a:r>
            <a:br>
              <a:rPr lang="nb-NO" dirty="0"/>
            </a:br>
            <a:endParaRPr lang="nb-NO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3733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3" y="465313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255</a:t>
            </a:r>
          </a:p>
        </p:txBody>
      </p:sp>
    </p:spTree>
    <p:extLst>
      <p:ext uri="{BB962C8B-B14F-4D97-AF65-F5344CB8AC3E}">
        <p14:creationId xmlns:p14="http://schemas.microsoft.com/office/powerpoint/2010/main" val="41601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Skjermfremvisning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Icesave</vt:lpstr>
      <vt:lpstr>Refinansiering</vt:lpstr>
      <vt:lpstr>Refinansiering, forts.</vt:lpstr>
      <vt:lpstr>Nåverdiprofiler</vt:lpstr>
      <vt:lpstr>Kilder til nåverdien</vt:lpstr>
    </vt:vector>
  </TitlesOfParts>
  <Company>Norges Handelshøyskole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Calibri 44 – 1. side</dc:title>
  <dc:creator>PIG</dc:creator>
  <cp:lastModifiedBy>Małgorzata Adamczewska</cp:lastModifiedBy>
  <cp:revision>17</cp:revision>
  <dcterms:created xsi:type="dcterms:W3CDTF">2015-11-25T15:57:37Z</dcterms:created>
  <dcterms:modified xsi:type="dcterms:W3CDTF">2020-03-30T09:05:31Z</dcterms:modified>
</cp:coreProperties>
</file>