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3" r:id="rId2"/>
    <p:sldId id="262" r:id="rId3"/>
    <p:sldId id="264" r:id="rId4"/>
    <p:sldId id="266" r:id="rId5"/>
    <p:sldId id="265" r:id="rId6"/>
    <p:sldId id="267" r:id="rId7"/>
    <p:sldId id="268" r:id="rId8"/>
    <p:sldId id="269" r:id="rId9"/>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21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2D7F82-33FC-4ED1-A6AD-E8053007BBC8}" type="datetimeFigureOut">
              <a:rPr lang="nb-NO" smtClean="0"/>
              <a:t>30.03.2020</a:t>
            </a:fld>
            <a:endParaRPr lang="nb-N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80AD91-B593-42ED-A38D-CB2412986358}" type="slidenum">
              <a:rPr lang="nb-NO" smtClean="0"/>
              <a:t>‹#›</a:t>
            </a:fld>
            <a:endParaRPr lang="nb-NO"/>
          </a:p>
        </p:txBody>
      </p:sp>
    </p:spTree>
    <p:extLst>
      <p:ext uri="{BB962C8B-B14F-4D97-AF65-F5344CB8AC3E}">
        <p14:creationId xmlns:p14="http://schemas.microsoft.com/office/powerpoint/2010/main" val="3693668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nb-N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nb-NO"/>
          </a:p>
        </p:txBody>
      </p:sp>
      <p:sp>
        <p:nvSpPr>
          <p:cNvPr id="4" name="Date Placeholder 3"/>
          <p:cNvSpPr>
            <a:spLocks noGrp="1"/>
          </p:cNvSpPr>
          <p:nvPr>
            <p:ph type="dt" sz="half" idx="10"/>
          </p:nvPr>
        </p:nvSpPr>
        <p:spPr/>
        <p:txBody>
          <a:bodyPr/>
          <a:lstStyle/>
          <a:p>
            <a:fld id="{031F07AF-C138-4E28-8EAD-71F442B4CC2D}" type="datetime4">
              <a:rPr lang="nb-NO" smtClean="0"/>
              <a:t>30. mars 2020</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C5E79B5-90BC-4BD7-B85C-0D74E0E9303D}" type="slidenum">
              <a:rPr lang="nb-NO" smtClean="0"/>
              <a:t>‹#›</a:t>
            </a:fld>
            <a:endParaRPr lang="nb-NO"/>
          </a:p>
        </p:txBody>
      </p:sp>
    </p:spTree>
    <p:extLst>
      <p:ext uri="{BB962C8B-B14F-4D97-AF65-F5344CB8AC3E}">
        <p14:creationId xmlns:p14="http://schemas.microsoft.com/office/powerpoint/2010/main" val="3329592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Date Placeholder 3"/>
          <p:cNvSpPr>
            <a:spLocks noGrp="1"/>
          </p:cNvSpPr>
          <p:nvPr>
            <p:ph type="dt" sz="half" idx="10"/>
          </p:nvPr>
        </p:nvSpPr>
        <p:spPr/>
        <p:txBody>
          <a:bodyPr/>
          <a:lstStyle/>
          <a:p>
            <a:fld id="{0B73DBE8-E28C-4C27-8624-96F3807FC0BE}" type="datetime4">
              <a:rPr lang="nb-NO" smtClean="0"/>
              <a:t>30. mars 2020</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C5E79B5-90BC-4BD7-B85C-0D74E0E9303D}" type="slidenum">
              <a:rPr lang="nb-NO" smtClean="0"/>
              <a:t>‹#›</a:t>
            </a:fld>
            <a:endParaRPr lang="nb-NO"/>
          </a:p>
        </p:txBody>
      </p:sp>
    </p:spTree>
    <p:extLst>
      <p:ext uri="{BB962C8B-B14F-4D97-AF65-F5344CB8AC3E}">
        <p14:creationId xmlns:p14="http://schemas.microsoft.com/office/powerpoint/2010/main" val="3200956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nb-N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Date Placeholder 3"/>
          <p:cNvSpPr>
            <a:spLocks noGrp="1"/>
          </p:cNvSpPr>
          <p:nvPr>
            <p:ph type="dt" sz="half" idx="10"/>
          </p:nvPr>
        </p:nvSpPr>
        <p:spPr/>
        <p:txBody>
          <a:bodyPr/>
          <a:lstStyle/>
          <a:p>
            <a:fld id="{0AB286D5-1AC8-4560-BD3B-23905D24FE77}" type="datetime4">
              <a:rPr lang="nb-NO" smtClean="0"/>
              <a:t>30. mars 2020</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C5E79B5-90BC-4BD7-B85C-0D74E0E9303D}" type="slidenum">
              <a:rPr lang="nb-NO" smtClean="0"/>
              <a:t>‹#›</a:t>
            </a:fld>
            <a:endParaRPr lang="nb-NO"/>
          </a:p>
        </p:txBody>
      </p:sp>
    </p:spTree>
    <p:extLst>
      <p:ext uri="{BB962C8B-B14F-4D97-AF65-F5344CB8AC3E}">
        <p14:creationId xmlns:p14="http://schemas.microsoft.com/office/powerpoint/2010/main" val="3439877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Date Placeholder 3"/>
          <p:cNvSpPr>
            <a:spLocks noGrp="1"/>
          </p:cNvSpPr>
          <p:nvPr>
            <p:ph type="dt" sz="half" idx="10"/>
          </p:nvPr>
        </p:nvSpPr>
        <p:spPr/>
        <p:txBody>
          <a:bodyPr/>
          <a:lstStyle/>
          <a:p>
            <a:fld id="{380FDA80-CD78-4070-882F-A24AE28A2D85}" type="datetime4">
              <a:rPr lang="nb-NO" smtClean="0"/>
              <a:t>30. mars 2020</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C5E79B5-90BC-4BD7-B85C-0D74E0E9303D}" type="slidenum">
              <a:rPr lang="nb-NO" smtClean="0"/>
              <a:t>‹#›</a:t>
            </a:fld>
            <a:endParaRPr lang="nb-NO"/>
          </a:p>
        </p:txBody>
      </p:sp>
    </p:spTree>
    <p:extLst>
      <p:ext uri="{BB962C8B-B14F-4D97-AF65-F5344CB8AC3E}">
        <p14:creationId xmlns:p14="http://schemas.microsoft.com/office/powerpoint/2010/main" val="2595877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nb-N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E53FB3-C9F3-4479-AAB3-8B6989605E2D}" type="datetime4">
              <a:rPr lang="nb-NO" smtClean="0"/>
              <a:t>30. mars 2020</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C5E79B5-90BC-4BD7-B85C-0D74E0E9303D}" type="slidenum">
              <a:rPr lang="nb-NO" smtClean="0"/>
              <a:t>‹#›</a:t>
            </a:fld>
            <a:endParaRPr lang="nb-NO"/>
          </a:p>
        </p:txBody>
      </p:sp>
    </p:spTree>
    <p:extLst>
      <p:ext uri="{BB962C8B-B14F-4D97-AF65-F5344CB8AC3E}">
        <p14:creationId xmlns:p14="http://schemas.microsoft.com/office/powerpoint/2010/main" val="2190171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5" name="Date Placeholder 4"/>
          <p:cNvSpPr>
            <a:spLocks noGrp="1"/>
          </p:cNvSpPr>
          <p:nvPr>
            <p:ph type="dt" sz="half" idx="10"/>
          </p:nvPr>
        </p:nvSpPr>
        <p:spPr/>
        <p:txBody>
          <a:bodyPr/>
          <a:lstStyle/>
          <a:p>
            <a:fld id="{C4FB6FE5-9B82-4E3F-92D8-1F6AD22F437D}" type="datetime4">
              <a:rPr lang="nb-NO" smtClean="0"/>
              <a:t>30. mars 2020</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0C5E79B5-90BC-4BD7-B85C-0D74E0E9303D}" type="slidenum">
              <a:rPr lang="nb-NO" smtClean="0"/>
              <a:t>‹#›</a:t>
            </a:fld>
            <a:endParaRPr lang="nb-NO"/>
          </a:p>
        </p:txBody>
      </p:sp>
    </p:spTree>
    <p:extLst>
      <p:ext uri="{BB962C8B-B14F-4D97-AF65-F5344CB8AC3E}">
        <p14:creationId xmlns:p14="http://schemas.microsoft.com/office/powerpoint/2010/main" val="1030703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nb-N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7" name="Date Placeholder 6"/>
          <p:cNvSpPr>
            <a:spLocks noGrp="1"/>
          </p:cNvSpPr>
          <p:nvPr>
            <p:ph type="dt" sz="half" idx="10"/>
          </p:nvPr>
        </p:nvSpPr>
        <p:spPr/>
        <p:txBody>
          <a:bodyPr/>
          <a:lstStyle/>
          <a:p>
            <a:fld id="{B7A7A196-1EEF-473F-B103-3180D72CF318}" type="datetime4">
              <a:rPr lang="nb-NO" smtClean="0"/>
              <a:t>30. mars 2020</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0C5E79B5-90BC-4BD7-B85C-0D74E0E9303D}" type="slidenum">
              <a:rPr lang="nb-NO" smtClean="0"/>
              <a:t>‹#›</a:t>
            </a:fld>
            <a:endParaRPr lang="nb-NO"/>
          </a:p>
        </p:txBody>
      </p:sp>
    </p:spTree>
    <p:extLst>
      <p:ext uri="{BB962C8B-B14F-4D97-AF65-F5344CB8AC3E}">
        <p14:creationId xmlns:p14="http://schemas.microsoft.com/office/powerpoint/2010/main" val="1962993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Date Placeholder 2"/>
          <p:cNvSpPr>
            <a:spLocks noGrp="1"/>
          </p:cNvSpPr>
          <p:nvPr>
            <p:ph type="dt" sz="half" idx="10"/>
          </p:nvPr>
        </p:nvSpPr>
        <p:spPr/>
        <p:txBody>
          <a:bodyPr/>
          <a:lstStyle/>
          <a:p>
            <a:fld id="{1A623924-4084-4D8A-9E9F-FCE909F09BEC}" type="datetime4">
              <a:rPr lang="nb-NO" smtClean="0"/>
              <a:t>30. mars 2020</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0C5E79B5-90BC-4BD7-B85C-0D74E0E9303D}" type="slidenum">
              <a:rPr lang="nb-NO" smtClean="0"/>
              <a:t>‹#›</a:t>
            </a:fld>
            <a:endParaRPr lang="nb-NO"/>
          </a:p>
        </p:txBody>
      </p:sp>
    </p:spTree>
    <p:extLst>
      <p:ext uri="{BB962C8B-B14F-4D97-AF65-F5344CB8AC3E}">
        <p14:creationId xmlns:p14="http://schemas.microsoft.com/office/powerpoint/2010/main" val="2673947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1B803-C8DB-4F40-957E-B0D4EE3BA15C}" type="datetime4">
              <a:rPr lang="nb-NO" smtClean="0"/>
              <a:t>30. mars 2020</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0C5E79B5-90BC-4BD7-B85C-0D74E0E9303D}" type="slidenum">
              <a:rPr lang="nb-NO" smtClean="0"/>
              <a:t>‹#›</a:t>
            </a:fld>
            <a:endParaRPr lang="nb-NO"/>
          </a:p>
        </p:txBody>
      </p:sp>
    </p:spTree>
    <p:extLst>
      <p:ext uri="{BB962C8B-B14F-4D97-AF65-F5344CB8AC3E}">
        <p14:creationId xmlns:p14="http://schemas.microsoft.com/office/powerpoint/2010/main" val="121808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nb-N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EBC9C12-7B81-4D33-BFC5-FAE7A091EB4C}" type="datetime4">
              <a:rPr lang="nb-NO" smtClean="0"/>
              <a:t>30. mars 2020</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0C5E79B5-90BC-4BD7-B85C-0D74E0E9303D}" type="slidenum">
              <a:rPr lang="nb-NO" smtClean="0"/>
              <a:t>‹#›</a:t>
            </a:fld>
            <a:endParaRPr lang="nb-NO"/>
          </a:p>
        </p:txBody>
      </p:sp>
    </p:spTree>
    <p:extLst>
      <p:ext uri="{BB962C8B-B14F-4D97-AF65-F5344CB8AC3E}">
        <p14:creationId xmlns:p14="http://schemas.microsoft.com/office/powerpoint/2010/main" val="1112314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nb-N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CB0D27-9B25-4DFF-A85F-FC01198416A4}" type="datetime4">
              <a:rPr lang="nb-NO" smtClean="0"/>
              <a:t>30. mars 2020</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0C5E79B5-90BC-4BD7-B85C-0D74E0E9303D}" type="slidenum">
              <a:rPr lang="nb-NO" smtClean="0"/>
              <a:t>‹#›</a:t>
            </a:fld>
            <a:endParaRPr lang="nb-NO"/>
          </a:p>
        </p:txBody>
      </p:sp>
    </p:spTree>
    <p:extLst>
      <p:ext uri="{BB962C8B-B14F-4D97-AF65-F5344CB8AC3E}">
        <p14:creationId xmlns:p14="http://schemas.microsoft.com/office/powerpoint/2010/main" val="2726173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nb-N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8042D-85BE-4687-8D7F-67F602B7F24F}" type="datetime4">
              <a:rPr lang="nb-NO" smtClean="0"/>
              <a:t>30. mars 2020</a:t>
            </a:fld>
            <a:endParaRPr lang="nb-N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5E79B5-90BC-4BD7-B85C-0D74E0E9303D}" type="slidenum">
              <a:rPr lang="nb-NO" smtClean="0"/>
              <a:t>‹#›</a:t>
            </a:fld>
            <a:endParaRPr lang="nb-NO"/>
          </a:p>
        </p:txBody>
      </p:sp>
    </p:spTree>
    <p:extLst>
      <p:ext uri="{BB962C8B-B14F-4D97-AF65-F5344CB8AC3E}">
        <p14:creationId xmlns:p14="http://schemas.microsoft.com/office/powerpoint/2010/main" val="1691348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iff"/><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nb-NO" sz="3600" dirty="0"/>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7626898" y="260648"/>
            <a:ext cx="946987" cy="9445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3131840" y="6372036"/>
            <a:ext cx="184731" cy="369332"/>
          </a:xfrm>
          <a:prstGeom prst="rect">
            <a:avLst/>
          </a:prstGeom>
          <a:noFill/>
        </p:spPr>
        <p:txBody>
          <a:bodyPr wrap="none" rtlCol="0">
            <a:spAutoFit/>
          </a:bodyPr>
          <a:lstStyle/>
          <a:p>
            <a:endParaRPr lang="nb-NO"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951" y="197290"/>
            <a:ext cx="1221555" cy="10786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107504" y="1568029"/>
            <a:ext cx="2825112" cy="369332"/>
          </a:xfrm>
          <a:prstGeom prst="rect">
            <a:avLst/>
          </a:prstGeom>
          <a:noFill/>
        </p:spPr>
        <p:txBody>
          <a:bodyPr wrap="square" rtlCol="0">
            <a:spAutoFit/>
          </a:bodyPr>
          <a:lstStyle/>
          <a:p>
            <a:endParaRPr lang="nb-NO" dirty="0">
              <a:solidFill>
                <a:srgbClr val="FF0000"/>
              </a:solidFill>
            </a:endParaRPr>
          </a:p>
        </p:txBody>
      </p:sp>
      <p:cxnSp>
        <p:nvCxnSpPr>
          <p:cNvPr id="7" name="Straight Connector 6"/>
          <p:cNvCxnSpPr/>
          <p:nvPr/>
        </p:nvCxnSpPr>
        <p:spPr>
          <a:xfrm flipV="1">
            <a:off x="0" y="1417638"/>
            <a:ext cx="9144000" cy="33573"/>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0C5E79B5-90BC-4BD7-B85C-0D74E0E9303D}" type="slidenum">
              <a:rPr lang="nb-NO" smtClean="0"/>
              <a:t>1</a:t>
            </a:fld>
            <a:endParaRPr lang="nb-NO"/>
          </a:p>
        </p:txBody>
      </p:sp>
      <p:sp>
        <p:nvSpPr>
          <p:cNvPr id="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b-NO" sz="3600" dirty="0"/>
              <a:t>Børsliste</a:t>
            </a:r>
            <a:endParaRPr lang="nb-NO" sz="3600" dirty="0">
              <a:solidFill>
                <a:srgbClr val="FF0000"/>
              </a:solidFill>
            </a:endParaRPr>
          </a:p>
        </p:txBody>
      </p:sp>
      <p:pic>
        <p:nvPicPr>
          <p:cNvPr id="11" name="Picture 10"/>
          <p:cNvPicPr/>
          <p:nvPr/>
        </p:nvPicPr>
        <p:blipFill>
          <a:blip r:embed="rId4" cstate="print"/>
          <a:srcRect/>
          <a:stretch>
            <a:fillRect/>
          </a:stretch>
        </p:blipFill>
        <p:spPr bwMode="auto">
          <a:xfrm>
            <a:off x="1391837" y="2351579"/>
            <a:ext cx="6192688" cy="3476505"/>
          </a:xfrm>
          <a:prstGeom prst="rect">
            <a:avLst/>
          </a:prstGeom>
          <a:noFill/>
          <a:ln w="9525">
            <a:noFill/>
            <a:miter lim="800000"/>
            <a:headEnd/>
            <a:tailEnd/>
          </a:ln>
        </p:spPr>
      </p:pic>
      <p:sp>
        <p:nvSpPr>
          <p:cNvPr id="12" name="TextBox 11"/>
          <p:cNvSpPr txBox="1"/>
          <p:nvPr/>
        </p:nvSpPr>
        <p:spPr>
          <a:xfrm>
            <a:off x="1816719" y="6138111"/>
            <a:ext cx="5750870" cy="369332"/>
          </a:xfrm>
          <a:prstGeom prst="rect">
            <a:avLst/>
          </a:prstGeom>
          <a:noFill/>
        </p:spPr>
        <p:txBody>
          <a:bodyPr wrap="none" rtlCol="0">
            <a:spAutoFit/>
          </a:bodyPr>
          <a:lstStyle/>
          <a:p>
            <a:r>
              <a:rPr lang="nb-NO" i="1"/>
              <a:t>Oppgave</a:t>
            </a:r>
            <a:r>
              <a:rPr lang="nb-NO" i="1" dirty="0"/>
              <a:t>: </a:t>
            </a:r>
            <a:r>
              <a:rPr lang="nb-NO" dirty="0"/>
              <a:t>Kommenter oppstillingen og foreslå forbedringer.</a:t>
            </a:r>
          </a:p>
        </p:txBody>
      </p:sp>
      <p:sp>
        <p:nvSpPr>
          <p:cNvPr id="13" name="TextBox 12"/>
          <p:cNvSpPr txBox="1"/>
          <p:nvPr/>
        </p:nvSpPr>
        <p:spPr>
          <a:xfrm>
            <a:off x="1391837" y="1592952"/>
            <a:ext cx="6042616" cy="369332"/>
          </a:xfrm>
          <a:prstGeom prst="rect">
            <a:avLst/>
          </a:prstGeom>
          <a:noFill/>
        </p:spPr>
        <p:txBody>
          <a:bodyPr wrap="none" rtlCol="0">
            <a:spAutoFit/>
          </a:bodyPr>
          <a:lstStyle/>
          <a:p>
            <a:r>
              <a:rPr lang="nb-NO" dirty="0"/>
              <a:t>Slik </a:t>
            </a:r>
            <a:r>
              <a:rPr lang="nb-NO"/>
              <a:t>ble børslisten presentert </a:t>
            </a:r>
            <a:r>
              <a:rPr lang="nb-NO" dirty="0"/>
              <a:t>i en stor </a:t>
            </a:r>
            <a:r>
              <a:rPr lang="nb-NO"/>
              <a:t>avis for </a:t>
            </a:r>
            <a:r>
              <a:rPr lang="nb-NO" dirty="0"/>
              <a:t>et par år </a:t>
            </a:r>
            <a:r>
              <a:rPr lang="nb-NO"/>
              <a:t>siden.</a:t>
            </a:r>
            <a:endParaRPr lang="nb-NO" dirty="0"/>
          </a:p>
        </p:txBody>
      </p:sp>
    </p:spTree>
    <p:extLst>
      <p:ext uri="{BB962C8B-B14F-4D97-AF65-F5344CB8AC3E}">
        <p14:creationId xmlns:p14="http://schemas.microsoft.com/office/powerpoint/2010/main" val="3836631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 y="16991"/>
            <a:ext cx="8229600" cy="809957"/>
          </a:xfrm>
        </p:spPr>
        <p:txBody>
          <a:bodyPr>
            <a:normAutofit/>
          </a:bodyPr>
          <a:lstStyle/>
          <a:p>
            <a:r>
              <a:rPr lang="nb-NO" sz="2400" dirty="0"/>
              <a:t>Desimaler og tusenskiller</a:t>
            </a:r>
          </a:p>
        </p:txBody>
      </p:sp>
      <p:cxnSp>
        <p:nvCxnSpPr>
          <p:cNvPr id="7" name="Straight Connector 6"/>
          <p:cNvCxnSpPr/>
          <p:nvPr/>
        </p:nvCxnSpPr>
        <p:spPr>
          <a:xfrm flipV="1">
            <a:off x="2232" y="692774"/>
            <a:ext cx="9144000" cy="33573"/>
          </a:xfrm>
          <a:prstGeom prst="line">
            <a:avLst/>
          </a:prstGeom>
          <a:ln w="222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0C5E79B5-90BC-4BD7-B85C-0D74E0E9303D}" type="slidenum">
              <a:rPr lang="nb-NO" smtClean="0"/>
              <a:t>2</a:t>
            </a:fld>
            <a:endParaRPr lang="nb-NO"/>
          </a:p>
        </p:txBody>
      </p:sp>
      <p:pic>
        <p:nvPicPr>
          <p:cNvPr id="8" name="Picture 7"/>
          <p:cNvPicPr/>
          <p:nvPr/>
        </p:nvPicPr>
        <p:blipFill>
          <a:blip r:embed="rId2" cstate="print"/>
          <a:srcRect/>
          <a:stretch>
            <a:fillRect/>
          </a:stretch>
        </p:blipFill>
        <p:spPr bwMode="auto">
          <a:xfrm>
            <a:off x="568298" y="1100976"/>
            <a:ext cx="4320480" cy="2376264"/>
          </a:xfrm>
          <a:prstGeom prst="rect">
            <a:avLst/>
          </a:prstGeom>
          <a:noFill/>
          <a:ln w="9525">
            <a:noFill/>
            <a:miter lim="800000"/>
            <a:headEnd/>
            <a:tailEnd/>
          </a:ln>
        </p:spPr>
      </p:pic>
      <p:sp>
        <p:nvSpPr>
          <p:cNvPr id="9" name="Rectangle 8"/>
          <p:cNvSpPr/>
          <p:nvPr/>
        </p:nvSpPr>
        <p:spPr>
          <a:xfrm>
            <a:off x="5220072" y="908720"/>
            <a:ext cx="3798168" cy="2308324"/>
          </a:xfrm>
          <a:prstGeom prst="rect">
            <a:avLst/>
          </a:prstGeom>
        </p:spPr>
        <p:txBody>
          <a:bodyPr wrap="square">
            <a:spAutoFit/>
          </a:bodyPr>
          <a:lstStyle/>
          <a:p>
            <a:r>
              <a:rPr lang="nb-NO" b="1" dirty="0"/>
              <a:t>1. </a:t>
            </a:r>
            <a:r>
              <a:rPr lang="nb-NO" dirty="0"/>
              <a:t>Den mest åpenbare uheldigheten er to desimaler på omsatt volum, særlig fordi alle er null. Dette er meningsløs bruk av trykksverte, papir og leserens oppmerksomhet. Det omsettes aldri halve aksjer. Hvis det hadde skjedd, har det ingen generell interesse hvor mange halve aksjer som er omsatt.</a:t>
            </a:r>
          </a:p>
        </p:txBody>
      </p:sp>
      <p:sp>
        <p:nvSpPr>
          <p:cNvPr id="10" name="Oval 9"/>
          <p:cNvSpPr/>
          <p:nvPr/>
        </p:nvSpPr>
        <p:spPr>
          <a:xfrm>
            <a:off x="3496518" y="1628800"/>
            <a:ext cx="216024" cy="288032"/>
          </a:xfrm>
          <a:prstGeom prst="ellipse">
            <a:avLst/>
          </a:prstGeom>
          <a:no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cxnSp>
        <p:nvCxnSpPr>
          <p:cNvPr id="11" name="Straight Arrow Connector 10"/>
          <p:cNvCxnSpPr/>
          <p:nvPr/>
        </p:nvCxnSpPr>
        <p:spPr>
          <a:xfrm flipV="1">
            <a:off x="3707904" y="1052736"/>
            <a:ext cx="1512168" cy="57606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2920454" y="2492896"/>
            <a:ext cx="792088" cy="216024"/>
          </a:xfrm>
          <a:prstGeom prst="ellipse">
            <a:avLst/>
          </a:prstGeom>
          <a:no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cxnSp>
        <p:nvCxnSpPr>
          <p:cNvPr id="13" name="Straight Arrow Connector 12"/>
          <p:cNvCxnSpPr/>
          <p:nvPr/>
        </p:nvCxnSpPr>
        <p:spPr>
          <a:xfrm flipH="1">
            <a:off x="971600" y="2708920"/>
            <a:ext cx="1948854" cy="129614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55576" y="4005063"/>
            <a:ext cx="4572000" cy="2031325"/>
          </a:xfrm>
          <a:prstGeom prst="rect">
            <a:avLst/>
          </a:prstGeom>
        </p:spPr>
        <p:txBody>
          <a:bodyPr>
            <a:spAutoFit/>
          </a:bodyPr>
          <a:lstStyle/>
          <a:p>
            <a:pPr lvl="0"/>
            <a:r>
              <a:rPr lang="nb-NO" b="1" dirty="0"/>
              <a:t>2. </a:t>
            </a:r>
            <a:r>
              <a:rPr lang="nb-NO" dirty="0"/>
              <a:t>Volumet for Marine Harvest oppgis til 31829849,00.  Desimalene er allerede kommentert, men det hjelper lite på oversiktligheten å fjerne dem. Adskillig bedre blir det om du innfører tusenskiller; enten som 31.829.849 eller 31 829 849. Dette angir du i Font, </a:t>
            </a:r>
            <a:r>
              <a:rPr lang="nb-NO" dirty="0" err="1"/>
              <a:t>Number</a:t>
            </a:r>
            <a:r>
              <a:rPr lang="nb-NO" dirty="0"/>
              <a:t>, </a:t>
            </a:r>
            <a:r>
              <a:rPr lang="nb-NO" dirty="0" err="1"/>
              <a:t>Number</a:t>
            </a:r>
            <a:endParaRPr lang="nb-NO" dirty="0"/>
          </a:p>
        </p:txBody>
      </p:sp>
      <p:pic>
        <p:nvPicPr>
          <p:cNvPr id="1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3045" y="3938946"/>
            <a:ext cx="3372222" cy="16566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6" name="Straight Arrow Connector 15"/>
          <p:cNvCxnSpPr/>
          <p:nvPr/>
        </p:nvCxnSpPr>
        <p:spPr>
          <a:xfrm>
            <a:off x="6732240" y="1772816"/>
            <a:ext cx="386916" cy="299444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4139952" y="5020726"/>
            <a:ext cx="2376264" cy="28048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6130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2" grpId="0" animBg="1"/>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9463"/>
            <a:ext cx="8229600" cy="809957"/>
          </a:xfrm>
        </p:spPr>
        <p:txBody>
          <a:bodyPr>
            <a:normAutofit/>
          </a:bodyPr>
          <a:lstStyle/>
          <a:p>
            <a:r>
              <a:rPr lang="nb-NO" sz="2400" dirty="0"/>
              <a:t>Detaljeringsnivå</a:t>
            </a:r>
          </a:p>
        </p:txBody>
      </p:sp>
      <p:cxnSp>
        <p:nvCxnSpPr>
          <p:cNvPr id="7" name="Straight Connector 6"/>
          <p:cNvCxnSpPr/>
          <p:nvPr/>
        </p:nvCxnSpPr>
        <p:spPr>
          <a:xfrm flipV="1">
            <a:off x="2232" y="692774"/>
            <a:ext cx="9144000" cy="33573"/>
          </a:xfrm>
          <a:prstGeom prst="line">
            <a:avLst/>
          </a:prstGeom>
          <a:ln w="222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0C5E79B5-90BC-4BD7-B85C-0D74E0E9303D}" type="slidenum">
              <a:rPr lang="nb-NO" smtClean="0"/>
              <a:t>3</a:t>
            </a:fld>
            <a:endParaRPr lang="nb-NO"/>
          </a:p>
        </p:txBody>
      </p:sp>
      <p:pic>
        <p:nvPicPr>
          <p:cNvPr id="6" name="Picture 5"/>
          <p:cNvPicPr/>
          <p:nvPr/>
        </p:nvPicPr>
        <p:blipFill>
          <a:blip r:embed="rId2" cstate="print"/>
          <a:srcRect/>
          <a:stretch>
            <a:fillRect/>
          </a:stretch>
        </p:blipFill>
        <p:spPr bwMode="auto">
          <a:xfrm>
            <a:off x="612143" y="1147809"/>
            <a:ext cx="4103873" cy="2592288"/>
          </a:xfrm>
          <a:prstGeom prst="rect">
            <a:avLst/>
          </a:prstGeom>
          <a:noFill/>
          <a:ln w="9525">
            <a:noFill/>
            <a:miter lim="800000"/>
            <a:headEnd/>
            <a:tailEnd/>
          </a:ln>
        </p:spPr>
      </p:pic>
      <p:sp>
        <p:nvSpPr>
          <p:cNvPr id="8" name="Rectangle 7"/>
          <p:cNvSpPr/>
          <p:nvPr/>
        </p:nvSpPr>
        <p:spPr>
          <a:xfrm>
            <a:off x="538727" y="4005064"/>
            <a:ext cx="8208912" cy="2308324"/>
          </a:xfrm>
          <a:prstGeom prst="rect">
            <a:avLst/>
          </a:prstGeom>
        </p:spPr>
        <p:txBody>
          <a:bodyPr wrap="square">
            <a:spAutoFit/>
          </a:bodyPr>
          <a:lstStyle/>
          <a:p>
            <a:r>
              <a:rPr lang="nb-NO" b="1" dirty="0"/>
              <a:t>3. </a:t>
            </a:r>
            <a:r>
              <a:rPr lang="nb-NO" dirty="0"/>
              <a:t>Få lesere, om noen, er interessert i om antall omsatte aksjer er 31 829 849 eller 31 829 848. De investorene som trenger veldig nøyaktige data bruker helt andre kilder enn børslisten i en avis. For de aller fleste </a:t>
            </a:r>
            <a:r>
              <a:rPr lang="nb-NO"/>
              <a:t>er det nok </a:t>
            </a:r>
            <a:r>
              <a:rPr lang="nb-NO" dirty="0"/>
              <a:t>at antallet angis som 31,8 mill. aksjer. Avrundning til en desimal på antall aksjer blir derimot vel grovt for RCCL  (0,9 mill. aksjer).  Et kompromiss kan være å runde av til nærmeste million med to desimaler. Da blir tallene for Marine Harvest og RCCL blir hhv. 31,83 og 0,91 aksjer omsatt.</a:t>
            </a:r>
            <a:br>
              <a:rPr lang="nb-NO" dirty="0"/>
            </a:br>
            <a:endParaRPr lang="nb-NO" dirty="0"/>
          </a:p>
        </p:txBody>
      </p:sp>
      <p:sp>
        <p:nvSpPr>
          <p:cNvPr id="9" name="Oval 8"/>
          <p:cNvSpPr/>
          <p:nvPr/>
        </p:nvSpPr>
        <p:spPr>
          <a:xfrm>
            <a:off x="2915816" y="2670758"/>
            <a:ext cx="792088" cy="216024"/>
          </a:xfrm>
          <a:prstGeom prst="ellipse">
            <a:avLst/>
          </a:prstGeom>
          <a:no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cxnSp>
        <p:nvCxnSpPr>
          <p:cNvPr id="10" name="Straight Arrow Connector 9"/>
          <p:cNvCxnSpPr/>
          <p:nvPr/>
        </p:nvCxnSpPr>
        <p:spPr>
          <a:xfrm flipH="1">
            <a:off x="1115616" y="2996952"/>
            <a:ext cx="1800200" cy="108012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1775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8378"/>
            <a:ext cx="8229600" cy="809957"/>
          </a:xfrm>
        </p:spPr>
        <p:txBody>
          <a:bodyPr>
            <a:normAutofit/>
          </a:bodyPr>
          <a:lstStyle/>
          <a:p>
            <a:r>
              <a:rPr lang="nb-NO" sz="2400" dirty="0"/>
              <a:t>Detaljeringsnivå - fortsatt</a:t>
            </a:r>
          </a:p>
        </p:txBody>
      </p:sp>
      <p:cxnSp>
        <p:nvCxnSpPr>
          <p:cNvPr id="7" name="Straight Connector 6"/>
          <p:cNvCxnSpPr/>
          <p:nvPr/>
        </p:nvCxnSpPr>
        <p:spPr>
          <a:xfrm flipV="1">
            <a:off x="2232" y="692774"/>
            <a:ext cx="9144000" cy="33573"/>
          </a:xfrm>
          <a:prstGeom prst="line">
            <a:avLst/>
          </a:prstGeom>
          <a:ln w="222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0C5E79B5-90BC-4BD7-B85C-0D74E0E9303D}" type="slidenum">
              <a:rPr lang="nb-NO" smtClean="0"/>
              <a:t>4</a:t>
            </a:fld>
            <a:endParaRPr lang="nb-NO"/>
          </a:p>
        </p:txBody>
      </p:sp>
      <p:pic>
        <p:nvPicPr>
          <p:cNvPr id="6" name="Picture 5"/>
          <p:cNvPicPr/>
          <p:nvPr/>
        </p:nvPicPr>
        <p:blipFill>
          <a:blip r:embed="rId2" cstate="print"/>
          <a:srcRect/>
          <a:stretch>
            <a:fillRect/>
          </a:stretch>
        </p:blipFill>
        <p:spPr bwMode="auto">
          <a:xfrm>
            <a:off x="497261" y="1257447"/>
            <a:ext cx="4103873" cy="2592288"/>
          </a:xfrm>
          <a:prstGeom prst="rect">
            <a:avLst/>
          </a:prstGeom>
          <a:noFill/>
          <a:ln w="9525">
            <a:noFill/>
            <a:miter lim="800000"/>
            <a:headEnd/>
            <a:tailEnd/>
          </a:ln>
        </p:spPr>
      </p:pic>
      <p:sp>
        <p:nvSpPr>
          <p:cNvPr id="8" name="Oval 7"/>
          <p:cNvSpPr/>
          <p:nvPr/>
        </p:nvSpPr>
        <p:spPr>
          <a:xfrm>
            <a:off x="3838763" y="2769615"/>
            <a:ext cx="792088" cy="216024"/>
          </a:xfrm>
          <a:prstGeom prst="ellipse">
            <a:avLst/>
          </a:prstGeom>
          <a:no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cxnSp>
        <p:nvCxnSpPr>
          <p:cNvPr id="9" name="Straight Arrow Connector 8"/>
          <p:cNvCxnSpPr/>
          <p:nvPr/>
        </p:nvCxnSpPr>
        <p:spPr>
          <a:xfrm flipH="1">
            <a:off x="1763688" y="2985639"/>
            <a:ext cx="2189957" cy="116344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072742" y="4149080"/>
            <a:ext cx="7056784" cy="2862322"/>
          </a:xfrm>
          <a:prstGeom prst="rect">
            <a:avLst/>
          </a:prstGeom>
        </p:spPr>
        <p:txBody>
          <a:bodyPr wrap="square">
            <a:spAutoFit/>
          </a:bodyPr>
          <a:lstStyle/>
          <a:p>
            <a:r>
              <a:rPr lang="nb-NO" b="1" dirty="0"/>
              <a:t>4. </a:t>
            </a:r>
            <a:r>
              <a:rPr lang="nb-NO" dirty="0"/>
              <a:t>Tallene i tabellens siste kolonne er omsetningskurs multiplisert med antall aksjer i selskapet. Da denne oversikten sto i avisen, hadde Marine Harvest registrert 3 574,9 millioner aksjer. Multiplisert med kurs pr. aksje gir dette en markedsverdi på 15,9 milliarder kroner. Dette stemmer med tallet i tabellen. </a:t>
            </a:r>
          </a:p>
          <a:p>
            <a:r>
              <a:rPr lang="nb-NO" dirty="0"/>
              <a:t>Her multipliseres et grovt tall (4,44 kr/aksje) med et mye mer nøyaktig tall (3 574,9 millioner aksjer ). På denne bakgrunn burde markedsverdien av Marine Harvest vært angitt til 15,9 milliarder.</a:t>
            </a:r>
            <a:br>
              <a:rPr lang="nb-NO" dirty="0"/>
            </a:br>
            <a:br>
              <a:rPr lang="nb-NO" dirty="0"/>
            </a:br>
            <a:endParaRPr lang="nb-NO" dirty="0"/>
          </a:p>
        </p:txBody>
      </p:sp>
      <p:pic>
        <p:nvPicPr>
          <p:cNvPr id="11" name="Picture 10"/>
          <p:cNvPicPr/>
          <p:nvPr/>
        </p:nvPicPr>
        <p:blipFill>
          <a:blip r:embed="rId3" cstate="print"/>
          <a:srcRect/>
          <a:stretch>
            <a:fillRect/>
          </a:stretch>
        </p:blipFill>
        <p:spPr bwMode="auto">
          <a:xfrm>
            <a:off x="6156176" y="1080925"/>
            <a:ext cx="1152128" cy="875304"/>
          </a:xfrm>
          <a:prstGeom prst="rect">
            <a:avLst/>
          </a:prstGeom>
          <a:noFill/>
          <a:ln w="9525">
            <a:noFill/>
            <a:miter lim="800000"/>
            <a:headEnd/>
            <a:tailEnd/>
          </a:ln>
        </p:spPr>
      </p:pic>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4591" y="2106765"/>
            <a:ext cx="4391905" cy="12637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43066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3"/>
            <a:ext cx="8229600" cy="809957"/>
          </a:xfrm>
        </p:spPr>
        <p:txBody>
          <a:bodyPr>
            <a:normAutofit/>
          </a:bodyPr>
          <a:lstStyle/>
          <a:p>
            <a:r>
              <a:rPr lang="nb-NO" sz="2400" dirty="0"/>
              <a:t>Markeringer i listen</a:t>
            </a:r>
          </a:p>
        </p:txBody>
      </p:sp>
      <p:cxnSp>
        <p:nvCxnSpPr>
          <p:cNvPr id="7" name="Straight Connector 6"/>
          <p:cNvCxnSpPr/>
          <p:nvPr/>
        </p:nvCxnSpPr>
        <p:spPr>
          <a:xfrm flipV="1">
            <a:off x="2232" y="692774"/>
            <a:ext cx="9144000" cy="33573"/>
          </a:xfrm>
          <a:prstGeom prst="line">
            <a:avLst/>
          </a:prstGeom>
          <a:ln w="222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0C5E79B5-90BC-4BD7-B85C-0D74E0E9303D}" type="slidenum">
              <a:rPr lang="nb-NO" smtClean="0"/>
              <a:t>5</a:t>
            </a:fld>
            <a:endParaRPr lang="nb-NO"/>
          </a:p>
        </p:txBody>
      </p:sp>
      <p:pic>
        <p:nvPicPr>
          <p:cNvPr id="11" name="Picture 10"/>
          <p:cNvPicPr/>
          <p:nvPr/>
        </p:nvPicPr>
        <p:blipFill>
          <a:blip r:embed="rId2" cstate="print"/>
          <a:srcRect/>
          <a:stretch>
            <a:fillRect/>
          </a:stretch>
        </p:blipFill>
        <p:spPr bwMode="auto">
          <a:xfrm>
            <a:off x="611560" y="1196752"/>
            <a:ext cx="4103873" cy="2592288"/>
          </a:xfrm>
          <a:prstGeom prst="rect">
            <a:avLst/>
          </a:prstGeom>
          <a:noFill/>
          <a:ln w="9525">
            <a:noFill/>
            <a:miter lim="800000"/>
            <a:headEnd/>
            <a:tailEnd/>
          </a:ln>
        </p:spPr>
      </p:pic>
      <p:cxnSp>
        <p:nvCxnSpPr>
          <p:cNvPr id="12" name="Straight Arrow Connector 11"/>
          <p:cNvCxnSpPr/>
          <p:nvPr/>
        </p:nvCxnSpPr>
        <p:spPr>
          <a:xfrm flipH="1">
            <a:off x="1475656" y="3717032"/>
            <a:ext cx="1008112" cy="72008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1619672" y="3777727"/>
            <a:ext cx="2520280" cy="72008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683568" y="4725144"/>
            <a:ext cx="7776864" cy="923330"/>
          </a:xfrm>
          <a:prstGeom prst="rect">
            <a:avLst/>
          </a:prstGeom>
        </p:spPr>
        <p:txBody>
          <a:bodyPr wrap="square">
            <a:spAutoFit/>
          </a:bodyPr>
          <a:lstStyle/>
          <a:p>
            <a:r>
              <a:rPr lang="nb-NO" b="1" dirty="0"/>
              <a:t>5. </a:t>
            </a:r>
            <a:r>
              <a:rPr lang="nb-NO" dirty="0"/>
              <a:t>Avisen har valgt å markere forskjellen mellom kolonnene ved fargesjatteringer. De fleste leser en tabell som denne linje for linje. Derfor ville det </a:t>
            </a:r>
            <a:r>
              <a:rPr lang="nb-NO"/>
              <a:t>vært bedre </a:t>
            </a:r>
            <a:r>
              <a:rPr lang="nb-NO" dirty="0"/>
              <a:t>å bruke sjatteringene pr. linje; kanskje to og to i hver sjattering.</a:t>
            </a:r>
          </a:p>
        </p:txBody>
      </p:sp>
    </p:spTree>
    <p:extLst>
      <p:ext uri="{BB962C8B-B14F-4D97-AF65-F5344CB8AC3E}">
        <p14:creationId xmlns:p14="http://schemas.microsoft.com/office/powerpoint/2010/main" val="3943066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995" y="-7850"/>
            <a:ext cx="8229600" cy="809957"/>
          </a:xfrm>
        </p:spPr>
        <p:txBody>
          <a:bodyPr>
            <a:normAutofit/>
          </a:bodyPr>
          <a:lstStyle/>
          <a:p>
            <a:r>
              <a:rPr lang="nb-NO" sz="2400" dirty="0"/>
              <a:t>Forslag nye kolonner</a:t>
            </a:r>
          </a:p>
        </p:txBody>
      </p:sp>
      <p:cxnSp>
        <p:nvCxnSpPr>
          <p:cNvPr id="7" name="Straight Connector 6"/>
          <p:cNvCxnSpPr/>
          <p:nvPr/>
        </p:nvCxnSpPr>
        <p:spPr>
          <a:xfrm flipV="1">
            <a:off x="2232" y="692774"/>
            <a:ext cx="9144000" cy="33573"/>
          </a:xfrm>
          <a:prstGeom prst="line">
            <a:avLst/>
          </a:prstGeom>
          <a:ln w="222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0C5E79B5-90BC-4BD7-B85C-0D74E0E9303D}" type="slidenum">
              <a:rPr lang="nb-NO" smtClean="0"/>
              <a:t>6</a:t>
            </a:fld>
            <a:endParaRPr lang="nb-NO"/>
          </a:p>
        </p:txBody>
      </p:sp>
      <p:pic>
        <p:nvPicPr>
          <p:cNvPr id="6" name="Picture 5"/>
          <p:cNvPicPr/>
          <p:nvPr/>
        </p:nvPicPr>
        <p:blipFill>
          <a:blip r:embed="rId2" cstate="print"/>
          <a:srcRect/>
          <a:stretch>
            <a:fillRect/>
          </a:stretch>
        </p:blipFill>
        <p:spPr bwMode="auto">
          <a:xfrm>
            <a:off x="469776" y="976455"/>
            <a:ext cx="4103873" cy="2592288"/>
          </a:xfrm>
          <a:prstGeom prst="rect">
            <a:avLst/>
          </a:prstGeom>
          <a:noFill/>
          <a:ln w="9525">
            <a:noFill/>
            <a:miter lim="800000"/>
            <a:headEnd/>
            <a:tailEnd/>
          </a:ln>
        </p:spPr>
      </p:pic>
      <p:sp>
        <p:nvSpPr>
          <p:cNvPr id="8" name="Rectangle 7"/>
          <p:cNvSpPr/>
          <p:nvPr/>
        </p:nvSpPr>
        <p:spPr>
          <a:xfrm>
            <a:off x="685800" y="3816182"/>
            <a:ext cx="7776864" cy="1200329"/>
          </a:xfrm>
          <a:prstGeom prst="rect">
            <a:avLst/>
          </a:prstGeom>
        </p:spPr>
        <p:txBody>
          <a:bodyPr wrap="square">
            <a:spAutoFit/>
          </a:bodyPr>
          <a:lstStyle/>
          <a:p>
            <a:pPr marL="285750" indent="-285750">
              <a:buFont typeface="Arial" panose="020B0604020202020204" pitchFamily="34" charset="0"/>
              <a:buChar char="•"/>
            </a:pPr>
            <a:r>
              <a:rPr lang="nb-NO" dirty="0"/>
              <a:t>For de aller fleste av oss er det mer naturlig å vurdere det som står, enn det som </a:t>
            </a:r>
            <a:r>
              <a:rPr lang="nb-NO" i="1" dirty="0"/>
              <a:t>ikke</a:t>
            </a:r>
            <a:r>
              <a:rPr lang="nb-NO" dirty="0"/>
              <a:t> står. I stedet for å vurdere endring målt i kroner pr aksje, er det lettere vurdere hvor stor endringen er når vi beregner prosentvis endring i forhold til aksjekursen. </a:t>
            </a:r>
          </a:p>
        </p:txBody>
      </p:sp>
      <p:sp>
        <p:nvSpPr>
          <p:cNvPr id="9" name="Oval 8"/>
          <p:cNvSpPr/>
          <p:nvPr/>
        </p:nvSpPr>
        <p:spPr>
          <a:xfrm>
            <a:off x="2125668" y="1192479"/>
            <a:ext cx="792088" cy="216024"/>
          </a:xfrm>
          <a:prstGeom prst="ellipse">
            <a:avLst/>
          </a:prstGeom>
          <a:no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cxnSp>
        <p:nvCxnSpPr>
          <p:cNvPr id="10" name="Straight Arrow Connector 9"/>
          <p:cNvCxnSpPr/>
          <p:nvPr/>
        </p:nvCxnSpPr>
        <p:spPr>
          <a:xfrm flipH="1">
            <a:off x="1189856" y="1480511"/>
            <a:ext cx="1331856" cy="233567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669971" y="5152919"/>
            <a:ext cx="8136904" cy="1477328"/>
          </a:xfrm>
          <a:prstGeom prst="rect">
            <a:avLst/>
          </a:prstGeom>
        </p:spPr>
        <p:txBody>
          <a:bodyPr wrap="square">
            <a:spAutoFit/>
          </a:bodyPr>
          <a:lstStyle/>
          <a:p>
            <a:pPr marL="285750" indent="-285750">
              <a:buFont typeface="Arial" panose="020B0604020202020204" pitchFamily="34" charset="0"/>
              <a:buChar char="•"/>
            </a:pPr>
            <a:r>
              <a:rPr lang="nb-NO" dirty="0"/>
              <a:t>Det er også mer interessant å vite verdien av </a:t>
            </a:r>
            <a:r>
              <a:rPr lang="nb-NO"/>
              <a:t>omsatte aksjer enn </a:t>
            </a:r>
            <a:r>
              <a:rPr lang="nb-NO" dirty="0"/>
              <a:t>antall aksjer som er omsatt</a:t>
            </a:r>
            <a:r>
              <a:rPr lang="nb-NO"/>
              <a:t>. En </a:t>
            </a:r>
            <a:r>
              <a:rPr lang="nb-NO" dirty="0"/>
              <a:t>aksje i Martine Harvest er blitt omsatt </a:t>
            </a:r>
            <a:r>
              <a:rPr lang="nb-NO"/>
              <a:t>til 4,44, </a:t>
            </a:r>
            <a:r>
              <a:rPr lang="nb-NO" dirty="0"/>
              <a:t>mens tilsvarende tall i RCCL </a:t>
            </a:r>
            <a:r>
              <a:rPr lang="nb-NO"/>
              <a:t>er 131,30. Dermed </a:t>
            </a:r>
            <a:r>
              <a:rPr lang="nb-NO" dirty="0"/>
              <a:t>er verdien av dagens aksjeomsetning hhv. 141,3 og 119,3 millioner. </a:t>
            </a:r>
            <a:br>
              <a:rPr lang="nb-NO" dirty="0"/>
            </a:br>
            <a:endParaRPr lang="nb-NO" dirty="0"/>
          </a:p>
        </p:txBody>
      </p:sp>
      <p:sp>
        <p:nvSpPr>
          <p:cNvPr id="12" name="Oval 11"/>
          <p:cNvSpPr/>
          <p:nvPr/>
        </p:nvSpPr>
        <p:spPr>
          <a:xfrm>
            <a:off x="2774032" y="1192479"/>
            <a:ext cx="792088" cy="216024"/>
          </a:xfrm>
          <a:prstGeom prst="ellipse">
            <a:avLst/>
          </a:prstGeom>
          <a:no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cxnSp>
        <p:nvCxnSpPr>
          <p:cNvPr id="13" name="Straight Arrow Connector 12"/>
          <p:cNvCxnSpPr/>
          <p:nvPr/>
        </p:nvCxnSpPr>
        <p:spPr>
          <a:xfrm flipH="1">
            <a:off x="1331641" y="1502731"/>
            <a:ext cx="1838435" cy="372594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3066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1" grpId="0"/>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7610" y="0"/>
            <a:ext cx="8229600" cy="809957"/>
          </a:xfrm>
        </p:spPr>
        <p:txBody>
          <a:bodyPr>
            <a:normAutofit/>
          </a:bodyPr>
          <a:lstStyle/>
          <a:p>
            <a:r>
              <a:rPr lang="nb-NO" sz="2400" dirty="0"/>
              <a:t>Klipp fra boken</a:t>
            </a:r>
          </a:p>
        </p:txBody>
      </p:sp>
      <p:cxnSp>
        <p:nvCxnSpPr>
          <p:cNvPr id="7" name="Straight Connector 6"/>
          <p:cNvCxnSpPr/>
          <p:nvPr/>
        </p:nvCxnSpPr>
        <p:spPr>
          <a:xfrm flipV="1">
            <a:off x="2232" y="692774"/>
            <a:ext cx="9144000" cy="33573"/>
          </a:xfrm>
          <a:prstGeom prst="line">
            <a:avLst/>
          </a:prstGeom>
          <a:ln w="222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0C5E79B5-90BC-4BD7-B85C-0D74E0E9303D}" type="slidenum">
              <a:rPr lang="nb-NO" smtClean="0"/>
              <a:t>7</a:t>
            </a:fld>
            <a:endParaRPr lang="nb-NO"/>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24744"/>
            <a:ext cx="4626688" cy="11609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Bilde 2">
            <a:extLst>
              <a:ext uri="{FF2B5EF4-FFF2-40B4-BE49-F238E27FC236}">
                <a16:creationId xmlns:a16="http://schemas.microsoft.com/office/drawing/2014/main" id="{D57FD01D-18E7-4C21-967C-80FD76F98B38}"/>
              </a:ext>
            </a:extLst>
          </p:cNvPr>
          <p:cNvPicPr>
            <a:picLocks noChangeAspect="1"/>
          </p:cNvPicPr>
          <p:nvPr/>
        </p:nvPicPr>
        <p:blipFill>
          <a:blip r:embed="rId3"/>
          <a:stretch>
            <a:fillRect/>
          </a:stretch>
        </p:blipFill>
        <p:spPr>
          <a:xfrm>
            <a:off x="403531" y="2780928"/>
            <a:ext cx="7600950" cy="2857500"/>
          </a:xfrm>
          <a:prstGeom prst="rect">
            <a:avLst/>
          </a:prstGeom>
        </p:spPr>
      </p:pic>
    </p:spTree>
    <p:extLst>
      <p:ext uri="{BB962C8B-B14F-4D97-AF65-F5344CB8AC3E}">
        <p14:creationId xmlns:p14="http://schemas.microsoft.com/office/powerpoint/2010/main" val="2953792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809957"/>
          </a:xfrm>
        </p:spPr>
        <p:txBody>
          <a:bodyPr>
            <a:normAutofit/>
          </a:bodyPr>
          <a:lstStyle/>
          <a:p>
            <a:r>
              <a:rPr lang="nb-NO" sz="2400" dirty="0"/>
              <a:t>Et smil til slutt</a:t>
            </a:r>
          </a:p>
        </p:txBody>
      </p:sp>
      <p:cxnSp>
        <p:nvCxnSpPr>
          <p:cNvPr id="7" name="Straight Connector 6"/>
          <p:cNvCxnSpPr/>
          <p:nvPr/>
        </p:nvCxnSpPr>
        <p:spPr>
          <a:xfrm flipV="1">
            <a:off x="2232" y="692774"/>
            <a:ext cx="9144000" cy="33573"/>
          </a:xfrm>
          <a:prstGeom prst="line">
            <a:avLst/>
          </a:prstGeom>
          <a:ln w="222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0C5E79B5-90BC-4BD7-B85C-0D74E0E9303D}" type="slidenum">
              <a:rPr lang="nb-NO" smtClean="0"/>
              <a:t>8</a:t>
            </a:fld>
            <a:endParaRPr lang="nb-NO"/>
          </a:p>
        </p:txBody>
      </p:sp>
      <p:pic>
        <p:nvPicPr>
          <p:cNvPr id="6" name="Picture 5"/>
          <p:cNvPicPr/>
          <p:nvPr/>
        </p:nvPicPr>
        <p:blipFill>
          <a:blip r:embed="rId2" cstate="print"/>
          <a:srcRect/>
          <a:stretch>
            <a:fillRect/>
          </a:stretch>
        </p:blipFill>
        <p:spPr bwMode="auto">
          <a:xfrm>
            <a:off x="1065856" y="1052736"/>
            <a:ext cx="3290119" cy="5403091"/>
          </a:xfrm>
          <a:prstGeom prst="rect">
            <a:avLst/>
          </a:prstGeom>
          <a:noFill/>
          <a:ln w="9525">
            <a:noFill/>
            <a:miter lim="800000"/>
            <a:headEnd/>
            <a:tailEnd/>
          </a:ln>
          <a:effectLst/>
        </p:spPr>
      </p:pic>
      <p:sp>
        <p:nvSpPr>
          <p:cNvPr id="8" name="TextBox 7"/>
          <p:cNvSpPr txBox="1"/>
          <p:nvPr/>
        </p:nvSpPr>
        <p:spPr>
          <a:xfrm>
            <a:off x="5026297" y="1520280"/>
            <a:ext cx="3079260" cy="1200329"/>
          </a:xfrm>
          <a:prstGeom prst="rect">
            <a:avLst/>
          </a:prstGeom>
          <a:noFill/>
        </p:spPr>
        <p:txBody>
          <a:bodyPr wrap="square" rtlCol="0">
            <a:spAutoFit/>
          </a:bodyPr>
          <a:lstStyle/>
          <a:p>
            <a:r>
              <a:rPr lang="nb-NO" dirty="0"/>
              <a:t>Det er krevende å presentere </a:t>
            </a:r>
          </a:p>
          <a:p>
            <a:r>
              <a:rPr lang="nb-NO" dirty="0"/>
              <a:t>kompliserte forhold på en måte som er tilpasset mottaker.</a:t>
            </a:r>
          </a:p>
        </p:txBody>
      </p:sp>
    </p:spTree>
    <p:extLst>
      <p:ext uri="{BB962C8B-B14F-4D97-AF65-F5344CB8AC3E}">
        <p14:creationId xmlns:p14="http://schemas.microsoft.com/office/powerpoint/2010/main" val="29537926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520</Words>
  <Application>Microsoft Office PowerPoint</Application>
  <PresentationFormat>Skjermfremvisning (4:3)</PresentationFormat>
  <Paragraphs>28</Paragraphs>
  <Slides>8</Slides>
  <Notes>0</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8</vt:i4>
      </vt:variant>
    </vt:vector>
  </HeadingPairs>
  <TitlesOfParts>
    <vt:vector size="11" baseType="lpstr">
      <vt:lpstr>Arial</vt:lpstr>
      <vt:lpstr>Calibri</vt:lpstr>
      <vt:lpstr>Office Theme</vt:lpstr>
      <vt:lpstr>PowerPoint-presentasjon</vt:lpstr>
      <vt:lpstr>Desimaler og tusenskiller</vt:lpstr>
      <vt:lpstr>Detaljeringsnivå</vt:lpstr>
      <vt:lpstr>Detaljeringsnivå - fortsatt</vt:lpstr>
      <vt:lpstr>Markeringer i listen</vt:lpstr>
      <vt:lpstr>Forslag nye kolonner</vt:lpstr>
      <vt:lpstr>Klipp fra boken</vt:lpstr>
      <vt:lpstr>Et smil til slutt</vt:lpstr>
    </vt:vector>
  </TitlesOfParts>
  <Company>Norges Handelshøyskole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Calibri 44 – 1. side</dc:title>
  <dc:creator>PIG</dc:creator>
  <cp:lastModifiedBy>Małgorzata Adamczewska</cp:lastModifiedBy>
  <cp:revision>18</cp:revision>
  <dcterms:created xsi:type="dcterms:W3CDTF">2015-11-25T15:57:37Z</dcterms:created>
  <dcterms:modified xsi:type="dcterms:W3CDTF">2020-03-30T09:16:21Z</dcterms:modified>
</cp:coreProperties>
</file>