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3" r:id="rId3"/>
    <p:sldId id="262" r:id="rId4"/>
    <p:sldId id="266" r:id="rId5"/>
    <p:sldId id="267" r:id="rId6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218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30.03.2020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29592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30.03.2020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00956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30.03.2020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39877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30.03.2020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95877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30.03.2020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90171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30.03.2020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30703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30.03.2020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62993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30.03.2020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73947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30.03.2020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18083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30.03.2020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12314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30.03.2020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26173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8AAC99-0FB3-4918-BE9E-D28340026C22}" type="datetimeFigureOut">
              <a:rPr lang="nb-NO" smtClean="0"/>
              <a:t>30.03.2020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91348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no/url?sa=i&amp;rct=j&amp;q=&amp;esrc=s&amp;source=images&amp;cd=&amp;cad=rja&amp;uact=8&amp;ved=0CAcQjRxqFQoTCPbor_jikMkCFQNwcgodVSYA6g&amp;url=http://fitnessbloggen.no/bli-glad-lope/&amp;psig=AFQjCNEzsqLq0uv5DNdN1vfMKhPxXQ_EQw&amp;ust=1447619999648178" TargetMode="Externa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tiff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nb-NO" sz="3600" dirty="0"/>
              <a:t>Kjøp billig, selg dyrt!</a:t>
            </a:r>
            <a:br>
              <a:rPr lang="nb-NO" sz="3600" dirty="0"/>
            </a:br>
            <a:endParaRPr lang="nb-NO" sz="3600" dirty="0">
              <a:solidFill>
                <a:srgbClr val="FF0000"/>
              </a:solidFill>
            </a:endParaRPr>
          </a:p>
        </p:txBody>
      </p:sp>
      <p:pic>
        <p:nvPicPr>
          <p:cNvPr id="2050" name="Picture 2" descr="http://fitnessbloggen.burst.no/wp-content/uploads/2014/01/running-280x425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964" y="3709183"/>
            <a:ext cx="1864826" cy="28305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07504" y="1493165"/>
            <a:ext cx="387921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/>
              <a:t>Rådet i overskriften </a:t>
            </a:r>
            <a:r>
              <a:rPr lang="nb-NO"/>
              <a:t>er omtrent like </a:t>
            </a:r>
            <a:r>
              <a:rPr lang="nb-NO" dirty="0"/>
              <a:t>opplagt og verdiløst </a:t>
            </a:r>
            <a:r>
              <a:rPr lang="nb-NO"/>
              <a:t>som dette </a:t>
            </a:r>
            <a:r>
              <a:rPr lang="nb-NO" dirty="0"/>
              <a:t>rådet fra en </a:t>
            </a:r>
            <a:r>
              <a:rPr lang="nb-NO"/>
              <a:t>trener: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/>
              <a:t>«Ta </a:t>
            </a:r>
            <a:r>
              <a:rPr lang="nb-NO" dirty="0"/>
              <a:t>lengre skritt </a:t>
            </a:r>
            <a:r>
              <a:rPr lang="nb-NO"/>
              <a:t>oftere!»</a:t>
            </a:r>
            <a:endParaRPr lang="nb-NO" dirty="0"/>
          </a:p>
        </p:txBody>
      </p:sp>
      <p:sp>
        <p:nvSpPr>
          <p:cNvPr id="4" name="TextBox 3"/>
          <p:cNvSpPr txBox="1"/>
          <p:nvPr/>
        </p:nvSpPr>
        <p:spPr>
          <a:xfrm>
            <a:off x="113182" y="2759075"/>
            <a:ext cx="41379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/>
              <a:t>Råd </a:t>
            </a:r>
            <a:r>
              <a:rPr lang="nb-NO"/>
              <a:t>fra aksjemegler: 	             «Kjøp </a:t>
            </a:r>
            <a:r>
              <a:rPr lang="nb-NO" dirty="0"/>
              <a:t>den aksjen som stiger </a:t>
            </a:r>
            <a:r>
              <a:rPr lang="nb-NO"/>
              <a:t>mest!»</a:t>
            </a:r>
            <a:endParaRPr lang="nb-NO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5751" y="3312233"/>
            <a:ext cx="2664296" cy="196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716016" y="4293096"/>
            <a:ext cx="72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b-NO" dirty="0"/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08651"/>
            <a:ext cx="1013903" cy="10321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897455" y="404664"/>
            <a:ext cx="772009" cy="77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345631" y="1502763"/>
            <a:ext cx="4824536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/>
              <a:t>Anta at du hver av årets ca. 250 børsdager klarer å investere i den aksjen som stiger mest den dagen.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/>
              <a:t>Anta også at denne stigningen hver dag er like høy som børsvinneren i denne tabellen:</a:t>
            </a:r>
            <a:br>
              <a:rPr lang="nb-NO" dirty="0"/>
            </a:br>
            <a:r>
              <a:rPr lang="nb-NO" dirty="0"/>
              <a:t>(hentet fra Bergens Tidende en tilfeldig dag).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b-NO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b-NO" dirty="0"/>
          </a:p>
          <a:p>
            <a:endParaRPr lang="nb-NO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b-NO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b-NO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b-NO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b-NO" i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b-NO" i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b-NO" i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/>
              <a:t>Oppgave: </a:t>
            </a:r>
            <a:r>
              <a:rPr lang="nb-NO" i="1" dirty="0"/>
              <a:t>Begynn med 1 000 kroner og beregn verdien av din aksjeformue ved årets slutt.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B145E-CE31-4EDA-A1A1-3B31D8A8F17D}" type="slidenum">
              <a:rPr lang="nb-NO" smtClean="0"/>
              <a:t>1</a:t>
            </a:fld>
            <a:endParaRPr lang="nb-NO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0" y="1417638"/>
            <a:ext cx="9144000" cy="33573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1940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809957"/>
          </a:xfrm>
        </p:spPr>
        <p:txBody>
          <a:bodyPr>
            <a:normAutofit/>
          </a:bodyPr>
          <a:lstStyle/>
          <a:p>
            <a:r>
              <a:rPr lang="nb-NO" sz="2400" dirty="0"/>
              <a:t>Fra 1 000 kr til 4,2 milliarder kroner på ett år</a:t>
            </a: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2232" y="692774"/>
            <a:ext cx="9144000" cy="33573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587" y="1772816"/>
            <a:ext cx="3381429" cy="1584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99590" y="1218410"/>
            <a:ext cx="3259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/>
              <a:t>Regnearket </a:t>
            </a:r>
            <a:r>
              <a:rPr lang="nb-NO" i="1"/>
              <a:t>Diskontering,</a:t>
            </a:r>
            <a:r>
              <a:rPr lang="nb-NO"/>
              <a:t> Fane 1:</a:t>
            </a:r>
            <a:endParaRPr lang="nb-NO" dirty="0"/>
          </a:p>
        </p:txBody>
      </p:sp>
      <p:sp>
        <p:nvSpPr>
          <p:cNvPr id="5" name="TextBox 4"/>
          <p:cNvSpPr txBox="1"/>
          <p:nvPr/>
        </p:nvSpPr>
        <p:spPr>
          <a:xfrm>
            <a:off x="4385023" y="1210032"/>
            <a:ext cx="17747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/>
              <a:t>Finanskalkulator:</a:t>
            </a:r>
            <a:endParaRPr lang="nb-NO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0897" y="1672039"/>
            <a:ext cx="3631148" cy="145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2504925" y="3717032"/>
            <a:ext cx="37601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dirty="0"/>
              <a:t>Se hvor nyttig det er med tusenskiller.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1593" y="4271438"/>
            <a:ext cx="3408559" cy="161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2627784" y="6165304"/>
            <a:ext cx="28430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Og hvor håpløst det er uten!</a:t>
            </a:r>
          </a:p>
        </p:txBody>
      </p:sp>
    </p:spTree>
    <p:extLst>
      <p:ext uri="{BB962C8B-B14F-4D97-AF65-F5344CB8AC3E}">
        <p14:creationId xmlns:p14="http://schemas.microsoft.com/office/powerpoint/2010/main" val="1982636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7044"/>
            <a:ext cx="8229600" cy="809957"/>
          </a:xfrm>
        </p:spPr>
        <p:txBody>
          <a:bodyPr>
            <a:normAutofit/>
          </a:bodyPr>
          <a:lstStyle/>
          <a:p>
            <a:r>
              <a:rPr lang="nb-NO" sz="2400" dirty="0"/>
              <a:t>Fra en milliard kr til 1 000 kr</a:t>
            </a: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2232" y="692774"/>
            <a:ext cx="9144000" cy="33573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nb-NO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7535" y="998344"/>
            <a:ext cx="2714625" cy="216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30591" y="1340768"/>
            <a:ext cx="511256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/>
              <a:t>Anta nå at du hver dag investerer i dagens taper (med avkastning som vist til høyre).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/>
              <a:t>Oppgave: </a:t>
            </a:r>
            <a:r>
              <a:rPr lang="nb-NO" i="1" dirty="0"/>
              <a:t>Anta at du begynner med 1 milliard kroner. Hvor mange dager går det før din aksjeformue er redusert til 1 000 kroner?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55576" y="3329620"/>
            <a:ext cx="3197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Regnearket </a:t>
            </a:r>
            <a:r>
              <a:rPr lang="nb-NO" i="1" dirty="0"/>
              <a:t>Diskontering, </a:t>
            </a:r>
            <a:r>
              <a:rPr lang="nb-NO" dirty="0"/>
              <a:t>Fane 1</a:t>
            </a:r>
          </a:p>
        </p:txBody>
      </p:sp>
      <p:pic>
        <p:nvPicPr>
          <p:cNvPr id="9" name="Picture 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707"/>
          <a:stretch/>
        </p:blipFill>
        <p:spPr bwMode="auto">
          <a:xfrm>
            <a:off x="465775" y="3861048"/>
            <a:ext cx="4112684" cy="14822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5D9B145E-CE31-4EDA-A1A1-3B31D8A8F17D}" type="slidenum">
              <a:rPr lang="nb-NO" smtClean="0"/>
              <a:t>3</a:t>
            </a:fld>
            <a:endParaRPr lang="nb-NO"/>
          </a:p>
        </p:txBody>
      </p:sp>
      <p:sp>
        <p:nvSpPr>
          <p:cNvPr id="3" name="Rectangle 2"/>
          <p:cNvSpPr/>
          <p:nvPr/>
        </p:nvSpPr>
        <p:spPr>
          <a:xfrm>
            <a:off x="5543159" y="3329620"/>
            <a:ext cx="171226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dirty="0"/>
              <a:t>Finanskalkulator</a:t>
            </a:r>
          </a:p>
          <a:p>
            <a:r>
              <a:rPr lang="nb-NO" dirty="0"/>
              <a:t>Beløp i 1 000 kr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2531" y="3975951"/>
            <a:ext cx="3484269" cy="13673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1907704" y="5733256"/>
            <a:ext cx="57831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/>
              <a:t>Hjelpemidlene kan brukes også ved negative rentesatser.</a:t>
            </a:r>
          </a:p>
        </p:txBody>
      </p:sp>
    </p:spTree>
    <p:extLst>
      <p:ext uri="{BB962C8B-B14F-4D97-AF65-F5344CB8AC3E}">
        <p14:creationId xmlns:p14="http://schemas.microsoft.com/office/powerpoint/2010/main" val="1982636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3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nb-NO" sz="2400" dirty="0"/>
              <a:t>Indianere og Manhattan</a:t>
            </a:r>
            <a:br>
              <a:rPr lang="nb-NO" sz="2400" dirty="0"/>
            </a:br>
            <a:endParaRPr lang="nb-NO" sz="2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B145E-CE31-4EDA-A1A1-3B31D8A8F17D}" type="slidenum">
              <a:rPr lang="nb-NO" smtClean="0"/>
              <a:t>4</a:t>
            </a:fld>
            <a:endParaRPr lang="nb-NO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2232" y="692774"/>
            <a:ext cx="9144000" cy="33573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itle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nb-NO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0064" y="1124744"/>
            <a:ext cx="6164102" cy="34499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629409" y="4941168"/>
            <a:ext cx="618998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/>
              <a:t>Anta at verdien av sølvet indianerne fikk tilsvarte 100 dollar, og at disse pengene ble investert til 8 % årlig avkastning.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b-NO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/>
              <a:t>Oppgave: </a:t>
            </a:r>
            <a:r>
              <a:rPr lang="nb-NO" i="1" dirty="0"/>
              <a:t>Beregn verdien av denne investeringen i dag. 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b-NO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D9B145E-CE31-4EDA-A1A1-3B31D8A8F17D}" type="slidenum">
              <a:rPr lang="nb-NO" smtClean="0"/>
              <a:pPr/>
              <a:t>4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204759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>
          <a:xfrm flipV="1">
            <a:off x="2232" y="692774"/>
            <a:ext cx="9144000" cy="33573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itle 1"/>
          <p:cNvSpPr txBox="1">
            <a:spLocks/>
          </p:cNvSpPr>
          <p:nvPr/>
        </p:nvSpPr>
        <p:spPr>
          <a:xfrm>
            <a:off x="457200" y="68692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b-NO" sz="2400" dirty="0"/>
              <a:t>Fra 100 dollar til 1 ∙10</a:t>
            </a:r>
            <a:r>
              <a:rPr lang="nb-NO" sz="2400" baseline="30000" dirty="0"/>
              <a:t>15</a:t>
            </a:r>
            <a:r>
              <a:rPr lang="nb-NO" sz="2400" dirty="0"/>
              <a:t> dollar på 389 år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6603" y="3573016"/>
            <a:ext cx="856895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b-NO" dirty="0"/>
              <a:t>Nøyaktigheten i regnearksvaret er hinsides enhver rimelighet.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b-NO" dirty="0"/>
              <a:t>100 dollar ville økt til ca. 10</a:t>
            </a:r>
            <a:r>
              <a:rPr lang="nb-NO" baseline="30000" dirty="0"/>
              <a:t>15</a:t>
            </a:r>
            <a:r>
              <a:rPr lang="nb-NO" dirty="0"/>
              <a:t> dollar (1 etterfulgt av 15 nuller; milliard har 9 nuller).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b-NO" dirty="0"/>
              <a:t>Med et slikt beløp kunne indianerne trolig kjøpt tilbake hele Manhattan. </a:t>
            </a:r>
            <a:endParaRPr lang="nb-NO" dirty="0">
              <a:solidFill>
                <a:srgbClr val="FF0000"/>
              </a:solidFill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b-NO" dirty="0"/>
              <a:t>Husk å alltid bruke tusenskiller når du skal oppgi tall med mange siffer.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b-NO" dirty="0"/>
              <a:t>I de aller fleste årene siden 1626 har rentenivået vært svært lavt. Derfor er 8 % årlig avkastning en ekstremt usannsynlig forutsetning. </a:t>
            </a:r>
            <a:endParaRPr lang="nb-NO" dirty="0">
              <a:solidFill>
                <a:srgbClr val="FF0000"/>
              </a:solidFill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5D9B145E-CE31-4EDA-A1A1-3B31D8A8F17D}" type="slidenum">
              <a:rPr lang="nb-NO" smtClean="0"/>
              <a:t>5</a:t>
            </a:fld>
            <a:endParaRPr lang="nb-NO"/>
          </a:p>
        </p:txBody>
      </p:sp>
      <p:sp>
        <p:nvSpPr>
          <p:cNvPr id="7" name="TextBox 6"/>
          <p:cNvSpPr txBox="1"/>
          <p:nvPr/>
        </p:nvSpPr>
        <p:spPr>
          <a:xfrm>
            <a:off x="611560" y="1081007"/>
            <a:ext cx="3197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/>
              <a:t>Regnearket </a:t>
            </a:r>
            <a:r>
              <a:rPr lang="nb-NO" i="1"/>
              <a:t>Diskontering, </a:t>
            </a:r>
            <a:r>
              <a:rPr lang="nb-NO" dirty="0"/>
              <a:t>Fane 1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7" y="1776582"/>
            <a:ext cx="3384376" cy="14714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/>
        </p:nvSpPr>
        <p:spPr>
          <a:xfrm>
            <a:off x="4671079" y="1061666"/>
            <a:ext cx="17122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dirty="0"/>
              <a:t>Finanskalkulator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1775369"/>
            <a:ext cx="3499565" cy="1389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79444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351</Words>
  <Application>Microsoft Office PowerPoint</Application>
  <PresentationFormat>Skjermfremvisning (4:3)</PresentationFormat>
  <Paragraphs>45</Paragraphs>
  <Slides>5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Kjøp billig, selg dyrt! </vt:lpstr>
      <vt:lpstr>Fra 1 000 kr til 4,2 milliarder kroner på ett år</vt:lpstr>
      <vt:lpstr>Fra en milliard kr til 1 000 kr</vt:lpstr>
      <vt:lpstr>Indianere og Manhattan </vt:lpstr>
      <vt:lpstr>PowerPoint-presentasjon</vt:lpstr>
    </vt:vector>
  </TitlesOfParts>
  <Company>Norges Handelshøyskole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Calibri 44 – 1. side</dc:title>
  <dc:creator>PIG</dc:creator>
  <cp:lastModifiedBy>Małgorzata Adamczewska</cp:lastModifiedBy>
  <cp:revision>11</cp:revision>
  <dcterms:created xsi:type="dcterms:W3CDTF">2015-11-25T15:57:37Z</dcterms:created>
  <dcterms:modified xsi:type="dcterms:W3CDTF">2020-03-30T08:43:57Z</dcterms:modified>
</cp:coreProperties>
</file>