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tiff" ContentType="image/tiff"/>
  <Default Extension="vml" ContentType="application/vnd.openxmlformats-officedocument.vmlDrawing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7"/>
  </p:notesMasterIdLst>
  <p:sldIdLst>
    <p:sldId id="258" r:id="rId2"/>
    <p:sldId id="259" r:id="rId3"/>
    <p:sldId id="264" r:id="rId4"/>
    <p:sldId id="263" r:id="rId5"/>
    <p:sldId id="265" r:id="rId6"/>
  </p:sldIdLst>
  <p:sldSz cx="9144000" cy="6858000" type="screen4x3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6457" autoAdjust="0"/>
  </p:normalViewPr>
  <p:slideViewPr>
    <p:cSldViewPr>
      <p:cViewPr varScale="1">
        <p:scale>
          <a:sx n="84" d="100"/>
          <a:sy n="84" d="100"/>
        </p:scale>
        <p:origin x="1788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5805CE-EC44-4E2F-A232-B1EF41176BD5}" type="datetimeFigureOut">
              <a:rPr lang="nb-NO" smtClean="0"/>
              <a:t>30.03.2020</a:t>
            </a:fld>
            <a:endParaRPr lang="nb-NO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AD352D-705A-4CFF-A7F9-1242BC6F42EB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1951963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AD352D-705A-4CFF-A7F9-1242BC6F42EB}" type="slidenum">
              <a:rPr lang="nb-NO" smtClean="0"/>
              <a:t>1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9308158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AD352D-705A-4CFF-A7F9-1242BC6F42EB}" type="slidenum">
              <a:rPr lang="nb-NO" smtClean="0"/>
              <a:t>2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8690177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AD352D-705A-4CFF-A7F9-1242BC6F42EB}" type="slidenum">
              <a:rPr lang="nb-NO" smtClean="0"/>
              <a:t>3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90569604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AD352D-705A-4CFF-A7F9-1242BC6F42EB}" type="slidenum">
              <a:rPr lang="nb-NO" smtClean="0"/>
              <a:t>5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7773343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23FFFA-C1AE-4FE7-8ECA-D6EBEB945477}" type="datetime1">
              <a:rPr lang="nb-NO" smtClean="0"/>
              <a:t>30.03.2020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3295926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2AC69-8ACA-418B-9B3E-71A2FFD09E20}" type="datetime1">
              <a:rPr lang="nb-NO" smtClean="0"/>
              <a:t>30.03.2020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2009561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03269-9265-4471-A0CF-06C6324C8C3D}" type="datetime1">
              <a:rPr lang="nb-NO" smtClean="0"/>
              <a:t>30.03.2020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4398777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CE860-9DD1-413E-ACB7-80897B1B584E}" type="datetime1">
              <a:rPr lang="nb-NO" smtClean="0"/>
              <a:t>30.03.2020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5958775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14234-F4E9-4B91-A2CA-EAA94909212C}" type="datetime1">
              <a:rPr lang="nb-NO" smtClean="0"/>
              <a:t>30.03.2020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1901718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F9890-459D-4C6B-960A-4658F9FCD8D9}" type="datetime1">
              <a:rPr lang="nb-NO" smtClean="0"/>
              <a:t>30.03.2020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0307036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7A924-27C9-4D87-A292-036CB35B75B4}" type="datetime1">
              <a:rPr lang="nb-NO" smtClean="0"/>
              <a:t>30.03.2020</a:t>
            </a:fld>
            <a:endParaRPr lang="nb-N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9629937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F8064D-B41E-4D62-A2DF-1A18C2225EAC}" type="datetime1">
              <a:rPr lang="nb-NO" smtClean="0"/>
              <a:t>30.03.2020</a:t>
            </a:fld>
            <a:endParaRPr lang="nb-N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6739477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A1FF8-D93E-4127-A032-F1296D8345C0}" type="datetime1">
              <a:rPr lang="nb-NO" smtClean="0"/>
              <a:t>30.03.2020</a:t>
            </a:fld>
            <a:endParaRPr lang="nb-N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2180835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93F47-2E05-4707-A126-B45E86DED33F}" type="datetime1">
              <a:rPr lang="nb-NO" smtClean="0"/>
              <a:t>30.03.2020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1123144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6AF81-2FB7-4C40-934B-322D518FD658}" type="datetime1">
              <a:rPr lang="nb-NO" smtClean="0"/>
              <a:t>30.03.2020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7261734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C3DACC-D3F1-40FD-857B-10D990D29041}" type="datetime1">
              <a:rPr lang="nb-NO" smtClean="0"/>
              <a:t>30.03.2020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5E79B5-90BC-4BD7-B85C-0D74E0E9303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6913484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emf"/><Relationship Id="rId3" Type="http://schemas.openxmlformats.org/officeDocument/2006/relationships/image" Target="../media/image1.tiff"/><Relationship Id="rId7" Type="http://schemas.openxmlformats.org/officeDocument/2006/relationships/hyperlink" Target="http://www.npe.no/no/Om-NPE/aktuelt/kapitaliseringsrenten-er-satt-ned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6.emf"/><Relationship Id="rId4" Type="http://schemas.openxmlformats.org/officeDocument/2006/relationships/package" Target="../embeddings/Microsoft_Excel_Worksheet.xlsx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7.emf"/><Relationship Id="rId5" Type="http://schemas.openxmlformats.org/officeDocument/2006/relationships/image" Target="../media/image6.emf"/><Relationship Id="rId4" Type="http://schemas.openxmlformats.org/officeDocument/2006/relationships/package" Target="../embeddings/Microsoft_Excel_Worksheet1.xlsx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0.emf"/><Relationship Id="rId4" Type="http://schemas.openxmlformats.org/officeDocument/2006/relationships/image" Target="../media/image8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sz="3600"/>
              <a:t>Høyesterett endrer renten</a:t>
            </a:r>
            <a:endParaRPr lang="nb-NO" sz="3600" dirty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7842922" y="260648"/>
            <a:ext cx="946987" cy="944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3131840" y="637203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nb-NO" dirty="0"/>
          </a:p>
        </p:txBody>
      </p:sp>
      <p:sp>
        <p:nvSpPr>
          <p:cNvPr id="5" name="TextBox 4"/>
          <p:cNvSpPr txBox="1"/>
          <p:nvPr/>
        </p:nvSpPr>
        <p:spPr>
          <a:xfrm>
            <a:off x="107504" y="1568029"/>
            <a:ext cx="2825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nb-NO" dirty="0">
              <a:solidFill>
                <a:srgbClr val="FF0000"/>
              </a:solidFill>
            </a:endParaRPr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0" y="1417638"/>
            <a:ext cx="9144000" cy="33573"/>
          </a:xfrm>
          <a:prstGeom prst="line">
            <a:avLst/>
          </a:prstGeom>
          <a:ln w="381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0" y="1076325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nb-NO"/>
          </a:p>
        </p:txBody>
      </p:sp>
      <p:sp>
        <p:nvSpPr>
          <p:cNvPr id="15" name="TextBox 14"/>
          <p:cNvSpPr txBox="1"/>
          <p:nvPr/>
        </p:nvSpPr>
        <p:spPr>
          <a:xfrm>
            <a:off x="418354" y="4538717"/>
            <a:ext cx="8710433" cy="1338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nb-NO" dirty="0"/>
              <a:t>Oppgave</a:t>
            </a:r>
            <a:r>
              <a:rPr lang="nb-NO"/>
              <a:t>:</a:t>
            </a:r>
            <a:r>
              <a:rPr lang="nb-NO" i="1"/>
              <a:t> 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nb-NO" i="1"/>
              <a:t>Beregn endring i erstatningens nåverdi for årlige erstatningsbeløp over 10 år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nb-NO" i="1"/>
              <a:t>Avhenger denne nåverdiendringen av lengden på erstatningsperioden?</a:t>
            </a:r>
            <a:endParaRPr lang="nb-NO" dirty="0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7504" y="2296331"/>
            <a:ext cx="6408712" cy="1609725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732240" y="1493439"/>
            <a:ext cx="1954560" cy="2603702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23122" y="1556792"/>
            <a:ext cx="2409825" cy="657225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2639971" y="1556792"/>
            <a:ext cx="1721809" cy="464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nb-NO">
                <a:hlinkClick r:id="rId7"/>
              </a:rPr>
              <a:t>12.12.2014</a:t>
            </a:r>
            <a:endParaRPr lang="nb-NO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8652" y="244719"/>
            <a:ext cx="1713910" cy="11738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05100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53087"/>
            <a:ext cx="8229600" cy="809957"/>
          </a:xfrm>
        </p:spPr>
        <p:txBody>
          <a:bodyPr>
            <a:normAutofit/>
          </a:bodyPr>
          <a:lstStyle/>
          <a:p>
            <a:r>
              <a:rPr lang="nb-NO" sz="2400"/>
              <a:t>Rente og erstatningens nåverdi ved 10 års erstatningsperiode</a:t>
            </a:r>
            <a:endParaRPr lang="nb-NO" sz="2400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2232" y="692774"/>
            <a:ext cx="9144000" cy="33573"/>
          </a:xfrm>
          <a:prstGeom prst="line">
            <a:avLst/>
          </a:prstGeom>
          <a:ln w="2222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95018921"/>
              </p:ext>
            </p:extLst>
          </p:nvPr>
        </p:nvGraphicFramePr>
        <p:xfrm>
          <a:off x="395536" y="3573016"/>
          <a:ext cx="8493145" cy="79704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3" name="Worksheet" r:id="rId4" imgW="6191128" imgH="581154" progId="Excel.Sheet.12">
                  <p:embed/>
                </p:oleObj>
              </mc:Choice>
              <mc:Fallback>
                <p:oleObj name="Worksheet" r:id="rId4" imgW="6191128" imgH="581154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95536" y="3573016"/>
                        <a:ext cx="8493145" cy="79704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10"/>
          <p:cNvSpPr/>
          <p:nvPr/>
        </p:nvSpPr>
        <p:spPr>
          <a:xfrm>
            <a:off x="251520" y="784257"/>
            <a:ext cx="8784976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nb-NO"/>
              <a:t>Anta: </a:t>
            </a:r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nb-NO"/>
              <a:t>Årlig erstatning er 1 000 kroner i faste kroner (dvs. inflasjonsjusteres) og etter skatt.</a:t>
            </a:r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nb-NO"/>
              <a:t>Renten er realrente etter skatt.</a:t>
            </a:r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nb-NO"/>
              <a:t>Dermed: Samme benevning i nåverdiuttrykkets teller og nevner. </a:t>
            </a:r>
            <a:endParaRPr lang="nb-NO">
              <a:solidFill>
                <a:srgbClr val="FF0000"/>
              </a:solidFill>
            </a:endParaRPr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nb-NO">
              <a:solidFill>
                <a:srgbClr val="FF0000"/>
              </a:solidFill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nb-NO"/>
              <a:t>Kan nå beregne erstatningens nåverdi: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2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0445140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2" y="-21561"/>
            <a:ext cx="9106272" cy="809957"/>
          </a:xfrm>
        </p:spPr>
        <p:txBody>
          <a:bodyPr>
            <a:noAutofit/>
          </a:bodyPr>
          <a:lstStyle/>
          <a:p>
            <a:r>
              <a:rPr lang="nb-NO" sz="2400"/>
              <a:t>Rente og erstatningens nåverdi ved 10 års erstatningsperiode, forts.</a:t>
            </a:r>
            <a:endParaRPr lang="nb-NO" sz="2400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2232" y="692774"/>
            <a:ext cx="9144000" cy="33573"/>
          </a:xfrm>
          <a:prstGeom prst="line">
            <a:avLst/>
          </a:prstGeom>
          <a:ln w="2222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179512" y="2456155"/>
            <a:ext cx="8136904" cy="13388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nb-NO" b="1"/>
              <a:t>Endring i kroner</a:t>
            </a:r>
            <a:r>
              <a:rPr lang="nb-NO"/>
              <a:t>: 8 111 – 7 722 = 389.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nb-NO" b="1"/>
              <a:t>Endring i prosent</a:t>
            </a:r>
            <a:r>
              <a:rPr lang="nb-NO"/>
              <a:t>: 389/ 7 722 = 5,04 %.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nb-NO"/>
              <a:t>Generelt: Nåverdien lite følsom for endret kapitalkostnad (flat nåverdiprofil):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66117105"/>
              </p:ext>
            </p:extLst>
          </p:nvPr>
        </p:nvGraphicFramePr>
        <p:xfrm>
          <a:off x="327659" y="1331006"/>
          <a:ext cx="8493145" cy="79704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4" name="Worksheet" r:id="rId4" imgW="6191128" imgH="581154" progId="Excel.Sheet.12">
                  <p:embed/>
                </p:oleObj>
              </mc:Choice>
              <mc:Fallback>
                <p:oleObj name="Worksheet" r:id="rId4" imgW="6191128" imgH="581154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27659" y="1331006"/>
                        <a:ext cx="8493145" cy="79704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Picture 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123727" y="3933056"/>
            <a:ext cx="4584249" cy="2880320"/>
          </a:xfrm>
          <a:prstGeom prst="rect">
            <a:avLst/>
          </a:prstGeom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3</a:t>
            </a:fld>
            <a:endParaRPr lang="nb-NO"/>
          </a:p>
        </p:txBody>
      </p:sp>
      <p:cxnSp>
        <p:nvCxnSpPr>
          <p:cNvPr id="8" name="Straight Arrow Connector 7"/>
          <p:cNvCxnSpPr/>
          <p:nvPr/>
        </p:nvCxnSpPr>
        <p:spPr>
          <a:xfrm flipV="1">
            <a:off x="2483768" y="2128055"/>
            <a:ext cx="3240360" cy="436849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flipV="1">
            <a:off x="3312840" y="2145829"/>
            <a:ext cx="3240360" cy="436849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410880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53087"/>
            <a:ext cx="8229600" cy="809957"/>
          </a:xfrm>
        </p:spPr>
        <p:txBody>
          <a:bodyPr>
            <a:normAutofit/>
          </a:bodyPr>
          <a:lstStyle/>
          <a:p>
            <a:r>
              <a:rPr lang="nb-NO" sz="2400"/>
              <a:t>Rente, erstatningsperiode og erstatningens nåverdi</a:t>
            </a:r>
            <a:endParaRPr lang="nb-NO" sz="2400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2232" y="692774"/>
            <a:ext cx="9144000" cy="33573"/>
          </a:xfrm>
          <a:prstGeom prst="line">
            <a:avLst/>
          </a:prstGeom>
          <a:ln w="2222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179512" y="784257"/>
            <a:ext cx="8856984" cy="21698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nb-NO"/>
              <a:t>Anta fortsatt: </a:t>
            </a:r>
          </a:p>
          <a:p>
            <a:pPr marL="742950" lvl="1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nb-NO"/>
              <a:t>Årlig erstatning er 1 000 kroner i faste kroner (dvs. inflasjonsjusteres) og etter skatt.</a:t>
            </a:r>
          </a:p>
          <a:p>
            <a:pPr marL="742950" lvl="1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nb-NO"/>
              <a:t>Renten er realrente etter skatt.</a:t>
            </a:r>
          </a:p>
          <a:p>
            <a:pPr lvl="1">
              <a:lnSpc>
                <a:spcPct val="150000"/>
              </a:lnSpc>
            </a:pPr>
            <a:endParaRPr lang="nb-NO"/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nb-NO"/>
              <a:t>Erstatningens nåverdi: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65953" y="3284984"/>
            <a:ext cx="5616558" cy="2321486"/>
          </a:xfrm>
          <a:prstGeom prst="rect">
            <a:avLst/>
          </a:prstGeom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4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0845380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53087"/>
            <a:ext cx="8229600" cy="809957"/>
          </a:xfrm>
        </p:spPr>
        <p:txBody>
          <a:bodyPr>
            <a:normAutofit/>
          </a:bodyPr>
          <a:lstStyle/>
          <a:p>
            <a:r>
              <a:rPr lang="nb-NO" sz="2400"/>
              <a:t>Rente, erstatningsperiode og erstatningens nåverdi, forts.</a:t>
            </a:r>
            <a:endParaRPr lang="nb-NO" sz="2400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2232" y="692774"/>
            <a:ext cx="9144000" cy="33573"/>
          </a:xfrm>
          <a:prstGeom prst="line">
            <a:avLst/>
          </a:prstGeom>
          <a:ln w="2222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107505" y="3618890"/>
            <a:ext cx="9038727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nb-NO"/>
              <a:t>Kurven er brattere desto lenger erstatningsperioden er.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nb-NO"/>
              <a:t>Betyr: Lenger erstatningsperiode gir større økning i nåverdi ved rentenedgang</a:t>
            </a:r>
            <a:r>
              <a:rPr lang="nb-NO" b="1"/>
              <a:t>.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nb-NO"/>
              <a:t>Dermed: Jo yngre den livstidsskadde er, jo mer øker erstatningens nåverdi når renten faller.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nb-NO"/>
          </a:p>
        </p:txBody>
      </p:sp>
      <p:pic>
        <p:nvPicPr>
          <p:cNvPr id="14" name="Picture 4" descr="http://www.forskerforum.no/photoalbum/view4/L3Rvb2xzL3Bob3RvYWxidW1fdmlldy9jdXN0b21lci9pbWcvNjcwMS9tZWRpdW0yYy82NzAxMzkuanBnL0Nyb3AvP3g9MiZ5PTEmd2lkdGg9NzAwJmhlaWdodD00MjQ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840" y="5156904"/>
            <a:ext cx="2426159" cy="14695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7505" y="1124743"/>
            <a:ext cx="4247902" cy="175578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99992" y="902507"/>
            <a:ext cx="4370958" cy="2621091"/>
          </a:xfrm>
          <a:prstGeom prst="rect">
            <a:avLst/>
          </a:prstGeom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5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0980850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211</Words>
  <Application>Microsoft Office PowerPoint</Application>
  <PresentationFormat>Skjermfremvisning (4:3)</PresentationFormat>
  <Paragraphs>34</Paragraphs>
  <Slides>5</Slides>
  <Notes>4</Notes>
  <HiddenSlides>0</HiddenSlides>
  <MMClips>0</MMClips>
  <ScaleCrop>false</ScaleCrop>
  <HeadingPairs>
    <vt:vector size="8" baseType="variant">
      <vt:variant>
        <vt:lpstr>Brukte skrifter</vt:lpstr>
      </vt:variant>
      <vt:variant>
        <vt:i4>3</vt:i4>
      </vt:variant>
      <vt:variant>
        <vt:lpstr>Tema</vt:lpstr>
      </vt:variant>
      <vt:variant>
        <vt:i4>1</vt:i4>
      </vt:variant>
      <vt:variant>
        <vt:lpstr>Innebygde OLE-servere</vt:lpstr>
      </vt:variant>
      <vt:variant>
        <vt:i4>1</vt:i4>
      </vt:variant>
      <vt:variant>
        <vt:lpstr>Lysbildetitler</vt:lpstr>
      </vt:variant>
      <vt:variant>
        <vt:i4>5</vt:i4>
      </vt:variant>
    </vt:vector>
  </HeadingPairs>
  <TitlesOfParts>
    <vt:vector size="10" baseType="lpstr">
      <vt:lpstr>Arial</vt:lpstr>
      <vt:lpstr>Calibri</vt:lpstr>
      <vt:lpstr>Wingdings</vt:lpstr>
      <vt:lpstr>Office Theme</vt:lpstr>
      <vt:lpstr>Worksheet</vt:lpstr>
      <vt:lpstr>Høyesterett endrer renten</vt:lpstr>
      <vt:lpstr>Rente og erstatningens nåverdi ved 10 års erstatningsperiode</vt:lpstr>
      <vt:lpstr>Rente og erstatningens nåverdi ved 10 års erstatningsperiode, forts.</vt:lpstr>
      <vt:lpstr>Rente, erstatningsperiode og erstatningens nåverdi</vt:lpstr>
      <vt:lpstr>Rente, erstatningsperiode og erstatningens nåverdi, forts.</vt:lpstr>
    </vt:vector>
  </TitlesOfParts>
  <Company>Norges Handelshøyskole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Calibri 44 – 1. side</dc:title>
  <dc:creator>PIG</dc:creator>
  <cp:lastModifiedBy>Małgorzata Adamczewska</cp:lastModifiedBy>
  <cp:revision>44</cp:revision>
  <dcterms:created xsi:type="dcterms:W3CDTF">2015-11-25T15:57:37Z</dcterms:created>
  <dcterms:modified xsi:type="dcterms:W3CDTF">2020-03-30T08:52:09Z</dcterms:modified>
</cp:coreProperties>
</file>