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61" r:id="rId4"/>
    <p:sldId id="262" r:id="rId5"/>
    <p:sldId id="266" r:id="rId6"/>
    <p:sldId id="263" r:id="rId7"/>
    <p:sldId id="264" r:id="rId8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AC99-0FB3-4918-BE9E-D28340026C22}" type="datetimeFigureOut">
              <a:rPr lang="nb-NO" smtClean="0"/>
              <a:t>30.03.2020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79B5-90BC-4BD7-B85C-0D74E0E930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9592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AC99-0FB3-4918-BE9E-D28340026C22}" type="datetimeFigureOut">
              <a:rPr lang="nb-NO" smtClean="0"/>
              <a:t>30.03.2020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79B5-90BC-4BD7-B85C-0D74E0E930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0956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AC99-0FB3-4918-BE9E-D28340026C22}" type="datetimeFigureOut">
              <a:rPr lang="nb-NO" smtClean="0"/>
              <a:t>30.03.2020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79B5-90BC-4BD7-B85C-0D74E0E930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9877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AC99-0FB3-4918-BE9E-D28340026C22}" type="datetimeFigureOut">
              <a:rPr lang="nb-NO" smtClean="0"/>
              <a:t>30.03.2020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79B5-90BC-4BD7-B85C-0D74E0E930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5877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AC99-0FB3-4918-BE9E-D28340026C22}" type="datetimeFigureOut">
              <a:rPr lang="nb-NO" smtClean="0"/>
              <a:t>30.03.2020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79B5-90BC-4BD7-B85C-0D74E0E930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0171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AC99-0FB3-4918-BE9E-D28340026C22}" type="datetimeFigureOut">
              <a:rPr lang="nb-NO" smtClean="0"/>
              <a:t>30.03.2020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79B5-90BC-4BD7-B85C-0D74E0E930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0703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AC99-0FB3-4918-BE9E-D28340026C22}" type="datetimeFigureOut">
              <a:rPr lang="nb-NO" smtClean="0"/>
              <a:t>30.03.2020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79B5-90BC-4BD7-B85C-0D74E0E930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2993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AC99-0FB3-4918-BE9E-D28340026C22}" type="datetimeFigureOut">
              <a:rPr lang="nb-NO" smtClean="0"/>
              <a:t>30.03.2020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79B5-90BC-4BD7-B85C-0D74E0E930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3947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AC99-0FB3-4918-BE9E-D28340026C22}" type="datetimeFigureOut">
              <a:rPr lang="nb-NO" smtClean="0"/>
              <a:t>30.03.2020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79B5-90BC-4BD7-B85C-0D74E0E930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8083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AC99-0FB3-4918-BE9E-D28340026C22}" type="datetimeFigureOut">
              <a:rPr lang="nb-NO" smtClean="0"/>
              <a:t>30.03.2020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79B5-90BC-4BD7-B85C-0D74E0E930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2314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AC99-0FB3-4918-BE9E-D28340026C22}" type="datetimeFigureOut">
              <a:rPr lang="nb-NO" smtClean="0"/>
              <a:t>30.03.2020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79B5-90BC-4BD7-B85C-0D74E0E930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6173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AAC99-0FB3-4918-BE9E-D28340026C22}" type="datetimeFigureOut">
              <a:rPr lang="nb-NO" smtClean="0"/>
              <a:t>30.03.2020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E79B5-90BC-4BD7-B85C-0D74E0E930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1348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rgenparkering.no/bygarasjen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26898" y="260648"/>
            <a:ext cx="946987" cy="9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31840" y="63720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1568029"/>
            <a:ext cx="2825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1417638"/>
            <a:ext cx="9144000" cy="33573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600" dirty="0"/>
              <a:t>El-bilparkering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8"/>
          <a:stretch/>
        </p:blipFill>
        <p:spPr bwMode="auto">
          <a:xfrm>
            <a:off x="2085851" y="1608706"/>
            <a:ext cx="5620040" cy="3728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347" y="814002"/>
            <a:ext cx="2731077" cy="41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76" y="1752695"/>
            <a:ext cx="1276620" cy="604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1368153" cy="40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68" y="3203583"/>
            <a:ext cx="1104257" cy="97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68" y="4437112"/>
            <a:ext cx="1149805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8AB0268-E844-491E-B70E-EF20A50F0A60}" type="slidenum">
              <a:rPr lang="nb-NO" smtClean="0"/>
              <a:t>1</a:t>
            </a:fld>
            <a:endParaRPr lang="nb-NO"/>
          </a:p>
        </p:txBody>
      </p:sp>
      <p:sp>
        <p:nvSpPr>
          <p:cNvPr id="17" name="TextBox 16"/>
          <p:cNvSpPr txBox="1"/>
          <p:nvPr/>
        </p:nvSpPr>
        <p:spPr>
          <a:xfrm>
            <a:off x="2121206" y="5933596"/>
            <a:ext cx="4507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Oppgave: </a:t>
            </a:r>
            <a:r>
              <a:rPr lang="nb-NO" i="1" dirty="0"/>
              <a:t>Beregn verdien </a:t>
            </a:r>
            <a:r>
              <a:rPr lang="nb-NO" i="1"/>
              <a:t>av gratis parkering.</a:t>
            </a:r>
            <a:endParaRPr lang="nb-NO" dirty="0"/>
          </a:p>
        </p:txBody>
      </p:sp>
      <p:sp>
        <p:nvSpPr>
          <p:cNvPr id="18" name="TextBox 17"/>
          <p:cNvSpPr txBox="1"/>
          <p:nvPr/>
        </p:nvSpPr>
        <p:spPr>
          <a:xfrm>
            <a:off x="1979712" y="5328098"/>
            <a:ext cx="6986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Et element i denne gratisfesten er at el-biler parkerer gratis i Bygarasjen.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3" y="5354758"/>
            <a:ext cx="1242450" cy="37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42" y="253851"/>
            <a:ext cx="1388639" cy="112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312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990"/>
            <a:ext cx="8229600" cy="809957"/>
          </a:xfrm>
        </p:spPr>
        <p:txBody>
          <a:bodyPr>
            <a:normAutofit/>
          </a:bodyPr>
          <a:lstStyle/>
          <a:p>
            <a:r>
              <a:rPr lang="nb-NO" sz="2400" dirty="0"/>
              <a:t>Priser i Bygarasjen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232" y="692774"/>
            <a:ext cx="9144000" cy="33573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12" b="-1"/>
          <a:stretch/>
        </p:blipFill>
        <p:spPr bwMode="auto">
          <a:xfrm>
            <a:off x="1041643" y="1193094"/>
            <a:ext cx="7248615" cy="1788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94611" y="2492896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hlinkClick r:id="rId3"/>
              </a:rPr>
              <a:t>Kilde</a:t>
            </a:r>
            <a:endParaRPr lang="nb-NO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8AB0268-E844-491E-B70E-EF20A50F0A60}" type="slidenum">
              <a:rPr lang="nb-NO" smtClean="0"/>
              <a:t>2</a:t>
            </a:fld>
            <a:endParaRPr lang="nb-NO"/>
          </a:p>
        </p:txBody>
      </p:sp>
      <p:sp>
        <p:nvSpPr>
          <p:cNvPr id="10" name="Rectangle 9"/>
          <p:cNvSpPr/>
          <p:nvPr/>
        </p:nvSpPr>
        <p:spPr>
          <a:xfrm>
            <a:off x="1092208" y="3501008"/>
            <a:ext cx="7100673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dirty="0"/>
              <a:t>Fritak for parkeringsavgift for elbiler er et moment som mange tillegger vekt ved valg av bil.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dirty="0"/>
              <a:t>Klippet fra Bergens Tidende illustrerer at er det usikkert hvor lenge </a:t>
            </a:r>
            <a:r>
              <a:rPr lang="nb-NO"/>
              <a:t>denne fordelen og </a:t>
            </a:r>
            <a:r>
              <a:rPr lang="nb-NO" dirty="0"/>
              <a:t>andre elbilfordeler vil vare.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/>
              <a:t>En mulighet </a:t>
            </a:r>
            <a:r>
              <a:rPr lang="nb-NO" dirty="0"/>
              <a:t>er at nåværende ordning opprettholdes i </a:t>
            </a:r>
            <a:r>
              <a:rPr lang="nb-NO"/>
              <a:t>noen år, </a:t>
            </a:r>
            <a:r>
              <a:rPr lang="nb-NO" dirty="0"/>
              <a:t>og at fordelen deretter reduseres gradvis. </a:t>
            </a:r>
          </a:p>
        </p:txBody>
      </p:sp>
    </p:spTree>
    <p:extLst>
      <p:ext uri="{BB962C8B-B14F-4D97-AF65-F5344CB8AC3E}">
        <p14:creationId xmlns:p14="http://schemas.microsoft.com/office/powerpoint/2010/main" val="1044514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597" y="18933"/>
            <a:ext cx="8229600" cy="809957"/>
          </a:xfrm>
        </p:spPr>
        <p:txBody>
          <a:bodyPr>
            <a:normAutofit/>
          </a:bodyPr>
          <a:lstStyle/>
          <a:p>
            <a:r>
              <a:rPr lang="nb-NO" sz="2400" dirty="0"/>
              <a:t>Gradvis nedtrapping av besparelsen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232" y="692774"/>
            <a:ext cx="9144000" cy="33573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971600" y="980728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Dette ligner på situasjonen i eksempel 5.20 (side 275) og figur 5.10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593429"/>
            <a:ext cx="5399418" cy="3715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8AB0268-E844-491E-B70E-EF20A50F0A60}" type="slidenum">
              <a:rPr lang="nb-NO" smtClean="0"/>
              <a:t>3</a:t>
            </a:fld>
            <a:endParaRPr lang="nb-NO"/>
          </a:p>
        </p:txBody>
      </p:sp>
      <p:sp>
        <p:nvSpPr>
          <p:cNvPr id="12" name="Freeform 11"/>
          <p:cNvSpPr/>
          <p:nvPr/>
        </p:nvSpPr>
        <p:spPr>
          <a:xfrm>
            <a:off x="4016523" y="3961581"/>
            <a:ext cx="2666288" cy="1102407"/>
          </a:xfrm>
          <a:custGeom>
            <a:avLst/>
            <a:gdLst>
              <a:gd name="connsiteX0" fmla="*/ 0 w 2666288"/>
              <a:gd name="connsiteY0" fmla="*/ 0 h 1102407"/>
              <a:gd name="connsiteX1" fmla="*/ 529840 w 2666288"/>
              <a:gd name="connsiteY1" fmla="*/ 700755 h 1102407"/>
              <a:gd name="connsiteX2" fmla="*/ 2444098 w 2666288"/>
              <a:gd name="connsiteY2" fmla="*/ 1059678 h 1102407"/>
              <a:gd name="connsiteX3" fmla="*/ 2666288 w 2666288"/>
              <a:gd name="connsiteY3" fmla="*/ 1102407 h 1102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6288" h="1102407">
                <a:moveTo>
                  <a:pt x="0" y="0"/>
                </a:moveTo>
                <a:cubicBezTo>
                  <a:pt x="61245" y="262071"/>
                  <a:pt x="122490" y="524142"/>
                  <a:pt x="529840" y="700755"/>
                </a:cubicBezTo>
                <a:cubicBezTo>
                  <a:pt x="937190" y="877368"/>
                  <a:pt x="2444098" y="1059678"/>
                  <a:pt x="2444098" y="1059678"/>
                </a:cubicBezTo>
                <a:lnTo>
                  <a:pt x="2666288" y="1102407"/>
                </a:ln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ctangle 12"/>
          <p:cNvSpPr/>
          <p:nvPr/>
        </p:nvSpPr>
        <p:spPr>
          <a:xfrm>
            <a:off x="980653" y="1400188"/>
            <a:ext cx="3984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Men nå er veksten i fase </a:t>
            </a:r>
            <a:r>
              <a:rPr lang="nb-NO"/>
              <a:t>2 nå negativ</a:t>
            </a:r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250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713" y="1404654"/>
            <a:ext cx="6323037" cy="4609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39" y="0"/>
            <a:ext cx="8229600" cy="809957"/>
          </a:xfrm>
        </p:spPr>
        <p:txBody>
          <a:bodyPr>
            <a:normAutofit/>
          </a:bodyPr>
          <a:lstStyle/>
          <a:p>
            <a:r>
              <a:rPr lang="nb-NO" sz="2400" dirty="0"/>
              <a:t>Beregninger med utgangspunkt i </a:t>
            </a:r>
            <a:r>
              <a:rPr lang="nb-NO" sz="2400" i="1" dirty="0"/>
              <a:t>Diskontering </a:t>
            </a:r>
            <a:r>
              <a:rPr lang="nb-NO" sz="2400" dirty="0"/>
              <a:t>Fane 2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232" y="692774"/>
            <a:ext cx="9144000" cy="33573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13911"/>
            <a:ext cx="1794387" cy="307564"/>
          </a:xfrm>
        </p:spPr>
        <p:txBody>
          <a:bodyPr/>
          <a:lstStyle/>
          <a:p>
            <a:fld id="{48AB0268-E844-491E-B70E-EF20A50F0A60}" type="slidenum">
              <a:rPr lang="nb-NO" smtClean="0"/>
              <a:t>4</a:t>
            </a:fld>
            <a:endParaRPr lang="nb-NO"/>
          </a:p>
        </p:txBody>
      </p:sp>
      <p:sp>
        <p:nvSpPr>
          <p:cNvPr id="3" name="TextBox 2"/>
          <p:cNvSpPr txBox="1"/>
          <p:nvPr/>
        </p:nvSpPr>
        <p:spPr>
          <a:xfrm>
            <a:off x="6860736" y="3448148"/>
            <a:ext cx="1627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>
                <a:solidFill>
                  <a:srgbClr val="FF0000"/>
                </a:solidFill>
              </a:rPr>
              <a:t>Besparelse første år</a:t>
            </a:r>
          </a:p>
          <a:p>
            <a:r>
              <a:rPr lang="nb-NO" sz="1400" dirty="0">
                <a:solidFill>
                  <a:srgbClr val="FF0000"/>
                </a:solidFill>
              </a:rPr>
              <a:t>Nils Nilsen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7092280" y="2996952"/>
            <a:ext cx="159769" cy="45119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267744" y="836712"/>
            <a:ext cx="1578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400" dirty="0">
                <a:solidFill>
                  <a:srgbClr val="FF0000"/>
                </a:solidFill>
              </a:rPr>
              <a:t>Priser parkering</a:t>
            </a:r>
            <a:br>
              <a:rPr lang="nb-NO" sz="1400" dirty="0">
                <a:solidFill>
                  <a:srgbClr val="FF0000"/>
                </a:solidFill>
              </a:rPr>
            </a:br>
            <a:r>
              <a:rPr lang="nb-NO" sz="1400" dirty="0">
                <a:solidFill>
                  <a:srgbClr val="FF0000"/>
                </a:solidFill>
              </a:rPr>
              <a:t>Felles for alle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486592" y="1284326"/>
            <a:ext cx="509344" cy="284169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588224" y="844201"/>
            <a:ext cx="19075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400" dirty="0">
                <a:solidFill>
                  <a:srgbClr val="FF0000"/>
                </a:solidFill>
              </a:rPr>
              <a:t>Antall parkeringer pr. år</a:t>
            </a:r>
            <a:br>
              <a:rPr lang="nb-NO" sz="1400" dirty="0">
                <a:solidFill>
                  <a:srgbClr val="FF0000"/>
                </a:solidFill>
              </a:rPr>
            </a:br>
            <a:r>
              <a:rPr lang="nb-NO" sz="1400" dirty="0">
                <a:solidFill>
                  <a:srgbClr val="FF0000"/>
                </a:solidFill>
              </a:rPr>
              <a:t>Nils Nilsen</a:t>
            </a:r>
            <a:endParaRPr lang="nb-NO" sz="14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4860032" y="4096235"/>
            <a:ext cx="0" cy="63390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5085160" y="4544320"/>
            <a:ext cx="441152" cy="13113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677502" y="4560681"/>
            <a:ext cx="158081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>
                <a:solidFill>
                  <a:srgbClr val="FF0000"/>
                </a:solidFill>
              </a:rPr>
              <a:t>Forutsetninger om </a:t>
            </a:r>
          </a:p>
          <a:p>
            <a:r>
              <a:rPr lang="nb-NO" sz="1400" dirty="0">
                <a:solidFill>
                  <a:srgbClr val="FF0000"/>
                </a:solidFill>
              </a:rPr>
              <a:t>utviklingen </a:t>
            </a:r>
          </a:p>
          <a:p>
            <a:r>
              <a:rPr lang="nb-NO" sz="1400" dirty="0">
                <a:solidFill>
                  <a:srgbClr val="FF0000"/>
                </a:solidFill>
              </a:rPr>
              <a:t>i besparelsen</a:t>
            </a:r>
          </a:p>
        </p:txBody>
      </p:sp>
      <p:cxnSp>
        <p:nvCxnSpPr>
          <p:cNvPr id="20" name="Straight Arrow Connector 19"/>
          <p:cNvCxnSpPr>
            <a:stCxn id="18" idx="1"/>
          </p:cNvCxnSpPr>
          <p:nvPr/>
        </p:nvCxnSpPr>
        <p:spPr>
          <a:xfrm flipH="1">
            <a:off x="6300192" y="1105811"/>
            <a:ext cx="288032" cy="320599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250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8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7755"/>
            <a:ext cx="8229600" cy="809957"/>
          </a:xfrm>
        </p:spPr>
        <p:txBody>
          <a:bodyPr>
            <a:normAutofit/>
          </a:bodyPr>
          <a:lstStyle/>
          <a:p>
            <a:r>
              <a:rPr lang="nb-NO" sz="2400" dirty="0"/>
              <a:t>Formel og kontantstrøm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232" y="692774"/>
            <a:ext cx="9144000" cy="33573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24" y="1628800"/>
            <a:ext cx="44577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76" y="4889432"/>
            <a:ext cx="7290395" cy="858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39553" y="3068960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Denne formelen er effektiv for å finne et svar, men nokså uegnet om du skal </a:t>
            </a:r>
            <a:br>
              <a:rPr lang="nb-NO" dirty="0"/>
            </a:br>
            <a:r>
              <a:rPr lang="nb-NO" dirty="0"/>
              <a:t>forklare en ikke-økonom hvordan du har funnet svaret</a:t>
            </a:r>
            <a:r>
              <a:rPr lang="nb-NO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Pedagogisk </a:t>
            </a:r>
            <a:r>
              <a:rPr lang="nb-NO" dirty="0"/>
              <a:t>sett er det enklere for å finne nåverdien. Da er det også enkelt å illustrere fremstillingen med noen figurer.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5341" y="4365104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Side 229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8AB0268-E844-491E-B70E-EF20A50F0A60}" type="slidenum">
              <a:rPr lang="nb-NO" smtClean="0"/>
              <a:t>5</a:t>
            </a:fld>
            <a:endParaRPr lang="nb-NO"/>
          </a:p>
        </p:txBody>
      </p:sp>
      <p:sp>
        <p:nvSpPr>
          <p:cNvPr id="3" name="TextBox 2"/>
          <p:cNvSpPr txBox="1"/>
          <p:nvPr/>
        </p:nvSpPr>
        <p:spPr>
          <a:xfrm>
            <a:off x="589198" y="1077452"/>
            <a:ext cx="422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Formelen som beregner </a:t>
            </a:r>
            <a:r>
              <a:rPr lang="nb-NO"/>
              <a:t>samlet nåverdi: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86182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90" y="2964468"/>
            <a:ext cx="3947142" cy="2313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356" y="2780928"/>
            <a:ext cx="3858861" cy="2430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617" y="-1139"/>
            <a:ext cx="8229600" cy="809957"/>
          </a:xfrm>
        </p:spPr>
        <p:txBody>
          <a:bodyPr>
            <a:normAutofit/>
          </a:bodyPr>
          <a:lstStyle/>
          <a:p>
            <a:r>
              <a:rPr lang="nb-NO" sz="2400" dirty="0"/>
              <a:t>Kontantstrøm med figurer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232" y="692774"/>
            <a:ext cx="9144000" cy="33573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47" y="980728"/>
            <a:ext cx="6912768" cy="1443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1475656" y="1556792"/>
            <a:ext cx="360040" cy="172819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835696" y="2276872"/>
            <a:ext cx="4176464" cy="158417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99592" y="5661248"/>
            <a:ext cx="5934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Nå er det lettere å forklare hvordan nåverdien er beregnet.</a:t>
            </a:r>
          </a:p>
        </p:txBody>
      </p:sp>
    </p:spTree>
    <p:extLst>
      <p:ext uri="{BB962C8B-B14F-4D97-AF65-F5344CB8AC3E}">
        <p14:creationId xmlns:p14="http://schemas.microsoft.com/office/powerpoint/2010/main" val="167250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257" y="20748"/>
            <a:ext cx="8229600" cy="809957"/>
          </a:xfrm>
        </p:spPr>
        <p:txBody>
          <a:bodyPr>
            <a:normAutofit/>
          </a:bodyPr>
          <a:lstStyle/>
          <a:p>
            <a:r>
              <a:rPr lang="nb-NO" sz="2400" dirty="0"/>
              <a:t>Klipp fra boken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232" y="692774"/>
            <a:ext cx="9144000" cy="33573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b-NO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9"/>
          <a:stretch/>
        </p:blipFill>
        <p:spPr bwMode="auto">
          <a:xfrm>
            <a:off x="1895079" y="846138"/>
            <a:ext cx="3744416" cy="2412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60" y="1196752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Side 129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52832" y="4654486"/>
            <a:ext cx="6319568" cy="1006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604085" y="4678732"/>
            <a:ext cx="984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/>
              <a:t>Side 461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79712" y="5903627"/>
            <a:ext cx="6504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Nåverdien i dette eksemplet avhenger sterkt av hvor ofte og hvor lenge Nils Nilsen parkerer i Bygarasjen.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8AB0268-E844-491E-B70E-EF20A50F0A60}" type="slidenum">
              <a:rPr lang="nb-NO" smtClean="0"/>
              <a:t>7</a:t>
            </a:fld>
            <a:endParaRPr lang="nb-NO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941" y="3274177"/>
            <a:ext cx="6238279" cy="1277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4084" y="3274177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Side 362</a:t>
            </a:r>
          </a:p>
        </p:txBody>
      </p:sp>
    </p:spTree>
    <p:extLst>
      <p:ext uri="{BB962C8B-B14F-4D97-AF65-F5344CB8AC3E}">
        <p14:creationId xmlns:p14="http://schemas.microsoft.com/office/powerpoint/2010/main" val="398618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245</Words>
  <Application>Microsoft Office PowerPoint</Application>
  <PresentationFormat>Skjermfremvisning (4:3)</PresentationFormat>
  <Paragraphs>37</Paragraphs>
  <Slides>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PowerPoint-presentasjon</vt:lpstr>
      <vt:lpstr>Priser i Bygarasjen</vt:lpstr>
      <vt:lpstr>Gradvis nedtrapping av besparelsen</vt:lpstr>
      <vt:lpstr>Beregninger med utgangspunkt i Diskontering Fane 2</vt:lpstr>
      <vt:lpstr>Formel og kontantstrøm</vt:lpstr>
      <vt:lpstr>Kontantstrøm med figurer</vt:lpstr>
      <vt:lpstr>Klipp fra boken</vt:lpstr>
    </vt:vector>
  </TitlesOfParts>
  <Company>Norges Handelshøyskole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Calibri 44 – 1. side</dc:title>
  <dc:creator>PIG</dc:creator>
  <cp:lastModifiedBy>Małgorzata Adamczewska</cp:lastModifiedBy>
  <cp:revision>22</cp:revision>
  <dcterms:created xsi:type="dcterms:W3CDTF">2015-11-25T15:57:37Z</dcterms:created>
  <dcterms:modified xsi:type="dcterms:W3CDTF">2020-03-30T09:24:26Z</dcterms:modified>
</cp:coreProperties>
</file>