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5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emf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dn.no/nyheter/2014/11/27/1600/Oljemarkedet/opec-kutter-ikke-produksjone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28" y="311446"/>
            <a:ext cx="8229600" cy="814148"/>
          </a:xfrm>
        </p:spPr>
        <p:txBody>
          <a:bodyPr>
            <a:normAutofit/>
          </a:bodyPr>
          <a:lstStyle/>
          <a:p>
            <a:r>
              <a:rPr lang="nb-NO" sz="3600" smtClean="0"/>
              <a:t>Oljerisiko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184328" y="5480425"/>
            <a:ext cx="88521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b-NO" dirty="0" smtClean="0"/>
              <a:t>Oppgave</a:t>
            </a:r>
            <a:r>
              <a:rPr lang="nb-NO" smtClean="0"/>
              <a:t>:</a:t>
            </a:r>
            <a:r>
              <a:rPr lang="nb-NO" i="1" smtClean="0"/>
              <a:t>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nb-NO" i="1" smtClean="0"/>
              <a:t>Hva kjennetegner selskaper der kursen synker kontra stiger når oljekursen faller? Kan investor utnytte disse forskjellene i kjennetegn?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nb-NO" i="1"/>
              <a:t>E</a:t>
            </a:r>
            <a:r>
              <a:rPr lang="nb-NO" i="1" smtClean="0"/>
              <a:t>r oljerisiko systematisk eller usystematisk i Norge? Hva betyr dette for kapitalkostnaden?</a:t>
            </a:r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4" y="155403"/>
            <a:ext cx="1816675" cy="124498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5364088" y="1874838"/>
            <a:ext cx="2376264" cy="3786410"/>
          </a:xfrm>
          <a:prstGeom prst="rect">
            <a:avLst/>
          </a:prstGeom>
        </p:spPr>
      </p:pic>
      <p:pic>
        <p:nvPicPr>
          <p:cNvPr id="16" name="Bilde 6"/>
          <p:cNvPicPr/>
          <p:nvPr/>
        </p:nvPicPr>
        <p:blipFill>
          <a:blip r:embed="rId5"/>
          <a:stretch>
            <a:fillRect/>
          </a:stretch>
        </p:blipFill>
        <p:spPr>
          <a:xfrm>
            <a:off x="216783" y="1925553"/>
            <a:ext cx="3640455" cy="77914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9015" y="1516438"/>
            <a:ext cx="2196245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16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DN 27.11.2014</a:t>
            </a:r>
            <a:r>
              <a:rPr lang="nb-NO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146" name="Picture 2" descr="http://www.skipsmagasinet.no/typo3temp/_processed_/csm_Valhall_foto_BP_ac6148cad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30" y="3917500"/>
            <a:ext cx="1945045" cy="129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admirum.no/images/references/nas/max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836" y="2657454"/>
            <a:ext cx="196280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stCxn id="6148" idx="3"/>
          </p:cNvCxnSpPr>
          <p:nvPr/>
        </p:nvCxnSpPr>
        <p:spPr>
          <a:xfrm>
            <a:off x="4838639" y="3233518"/>
            <a:ext cx="669465" cy="534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146" idx="3"/>
          </p:cNvCxnSpPr>
          <p:nvPr/>
        </p:nvCxnSpPr>
        <p:spPr>
          <a:xfrm>
            <a:off x="2896375" y="4566570"/>
            <a:ext cx="2611729" cy="2713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396234" y="3686527"/>
            <a:ext cx="338647" cy="177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Oval 22"/>
          <p:cNvSpPr/>
          <p:nvPr/>
        </p:nvSpPr>
        <p:spPr>
          <a:xfrm>
            <a:off x="7360129" y="4725304"/>
            <a:ext cx="338647" cy="177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09957"/>
          </a:xfrm>
        </p:spPr>
        <p:txBody>
          <a:bodyPr>
            <a:noAutofit/>
          </a:bodyPr>
          <a:lstStyle/>
          <a:p>
            <a:r>
              <a:rPr lang="nb-NO" sz="2400" smtClean="0"/>
              <a:t>Oljepris og aksjekurs</a:t>
            </a:r>
            <a:r>
              <a:rPr lang="nb-NO" sz="2400"/>
              <a:t/>
            </a:r>
            <a:br>
              <a:rPr lang="nb-NO" sz="2400"/>
            </a:b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1410737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b="1" smtClean="0"/>
              <a:t>Norwegian: </a:t>
            </a:r>
            <a:r>
              <a:rPr lang="nb-NO" smtClean="0"/>
              <a:t>Olje er innsatsfaktor (utbetaling</a:t>
            </a:r>
            <a:r>
              <a:rPr lang="nb-NO" smtClean="0"/>
              <a:t>).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Lavere oljepris gir høyere kontanstrøm fra </a:t>
            </a:r>
            <a:r>
              <a:rPr lang="nb-NO" smtClean="0"/>
              <a:t>driften.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Høyere kontanstrøm fra diften gir høyere </a:t>
            </a:r>
            <a:r>
              <a:rPr lang="nb-NO" smtClean="0"/>
              <a:t>nåverdi.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Høyere nåverdi gir høyere </a:t>
            </a:r>
            <a:r>
              <a:rPr lang="nb-NO" smtClean="0"/>
              <a:t>aksjekurs.</a:t>
            </a:r>
            <a:endParaRPr lang="nb-NO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Samme situasjon som Norwegian: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Royal Caribbean </a:t>
            </a:r>
            <a:r>
              <a:rPr lang="nb-NO" smtClean="0"/>
              <a:t>Cruiselines.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nb-NO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b="1" smtClean="0"/>
              <a:t>Statoil: </a:t>
            </a:r>
            <a:r>
              <a:rPr lang="nb-NO" smtClean="0"/>
              <a:t>Olje er sluttprodukt (innbetaling</a:t>
            </a:r>
            <a:r>
              <a:rPr lang="nb-NO" smtClean="0"/>
              <a:t>).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Lavere oljepris gir </a:t>
            </a:r>
            <a:r>
              <a:rPr lang="nb-NO" smtClean="0"/>
              <a:t>lavere </a:t>
            </a:r>
            <a:r>
              <a:rPr lang="nb-NO"/>
              <a:t>kontanstrøm fra </a:t>
            </a:r>
            <a:r>
              <a:rPr lang="nb-NO" smtClean="0"/>
              <a:t>driften.</a:t>
            </a:r>
            <a:endParaRPr lang="nb-NO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Lavere </a:t>
            </a:r>
            <a:r>
              <a:rPr lang="nb-NO"/>
              <a:t>kontanstrøm fra diften gir </a:t>
            </a:r>
            <a:r>
              <a:rPr lang="nb-NO" smtClean="0"/>
              <a:t>lavere</a:t>
            </a:r>
            <a:r>
              <a:rPr lang="nb-NO" smtClean="0"/>
              <a:t> nåverdi.</a:t>
            </a:r>
            <a:endParaRPr lang="nb-NO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Lavere</a:t>
            </a:r>
            <a:r>
              <a:rPr lang="nb-NO" smtClean="0"/>
              <a:t> </a:t>
            </a:r>
            <a:r>
              <a:rPr lang="nb-NO"/>
              <a:t>nåverdi gir </a:t>
            </a:r>
            <a:r>
              <a:rPr lang="nb-NO" smtClean="0"/>
              <a:t>lavere</a:t>
            </a:r>
            <a:r>
              <a:rPr lang="nb-NO" smtClean="0"/>
              <a:t> aksjekurs.</a:t>
            </a:r>
            <a:endParaRPr lang="nb-NO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Samme situasjon som Norwegian: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Petroleum Geo-Services (lavere oljepris reduserer etterspørsel etter seismikk</a:t>
            </a:r>
            <a:r>
              <a:rPr lang="nb-NO" smtClean="0"/>
              <a:t>).</a:t>
            </a:r>
            <a:endParaRPr lang="nb-NO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5" name="Picture 4" descr="http://www.admirum.no/images/references/nas/ma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92037"/>
            <a:ext cx="196280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kipsmagasinet.no/typo3temp/_processed_/csm_Valhall_foto_BP_ac6148cad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58" y="4221088"/>
            <a:ext cx="1945045" cy="129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09957"/>
          </a:xfrm>
        </p:spPr>
        <p:txBody>
          <a:bodyPr>
            <a:noAutofit/>
          </a:bodyPr>
          <a:lstStyle/>
          <a:p>
            <a:r>
              <a:rPr lang="nb-NO" sz="2400" smtClean="0"/>
              <a:t>Kan investor utnytte dette?</a:t>
            </a:r>
            <a:r>
              <a:rPr lang="nb-NO" sz="2400"/>
              <a:t/>
            </a:r>
            <a:br>
              <a:rPr lang="nb-NO" sz="2400"/>
            </a:b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1043444"/>
            <a:ext cx="822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b="1" smtClean="0"/>
              <a:t>Ja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Ved å eie aksjer </a:t>
            </a:r>
            <a:r>
              <a:rPr lang="nb-NO"/>
              <a:t>i</a:t>
            </a:r>
            <a:r>
              <a:rPr lang="nb-NO" smtClean="0"/>
              <a:t> </a:t>
            </a:r>
            <a:r>
              <a:rPr lang="nb-NO" smtClean="0"/>
              <a:t>begge typer selskaper (hhv. tjener og taper på lav oljepris) reduseres risikoen spesielt </a:t>
            </a:r>
            <a:r>
              <a:rPr lang="nb-NO" smtClean="0"/>
              <a:t>mye.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Grunn: Negativ samvariasjon mellom kontanstrømmene fra driften i Norwegian og </a:t>
            </a:r>
            <a:r>
              <a:rPr lang="nb-NO" smtClean="0"/>
              <a:t>Statoil.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Del 7.3.2 </a:t>
            </a:r>
            <a:r>
              <a:rPr lang="nb-NO" smtClean="0"/>
              <a:t>på s. 375 om samvariasjon </a:t>
            </a:r>
            <a:r>
              <a:rPr lang="nb-NO" smtClean="0"/>
              <a:t>og risikobidrag: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894" y="3212976"/>
            <a:ext cx="617606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7671"/>
            <a:ext cx="8229600" cy="809957"/>
          </a:xfrm>
        </p:spPr>
        <p:txBody>
          <a:bodyPr>
            <a:noAutofit/>
          </a:bodyPr>
          <a:lstStyle/>
          <a:p>
            <a:r>
              <a:rPr lang="nb-NO" sz="2400" smtClean="0"/>
              <a:t>Er oljerisiko systematisk eller usystematisk?</a:t>
            </a:r>
            <a:r>
              <a:rPr lang="nb-NO" sz="2400"/>
              <a:t/>
            </a:r>
            <a:br>
              <a:rPr lang="nb-NO" sz="2400"/>
            </a:b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3568" y="2924944"/>
            <a:ext cx="822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Oljeinntektene utgjør ca 25 % av norsk økonomi. </a:t>
            </a:r>
            <a:r>
              <a:rPr lang="nb-NO" smtClean="0"/>
              <a:t>Derfor</a:t>
            </a:r>
            <a:r>
              <a:rPr lang="nb-NO" smtClean="0"/>
              <a:t>: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I Norge betyr oljeprisen uvanlig mye markedsporteføljen (</a:t>
            </a:r>
            <a:r>
              <a:rPr lang="nb-NO"/>
              <a:t>del </a:t>
            </a:r>
            <a:r>
              <a:rPr lang="nb-NO" smtClean="0"/>
              <a:t>7.2.6, s. 364).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Avhenger selskapets kontanstøm sterkt av oljeprisen, vil mye av totalrisikoen være systematisk (udiversifiserbar). Usystematisk risiko er liten.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Mesteparten av totalrisikoen i Norwegian og Statoil vil dermed reflekteres i selskapets </a:t>
            </a:r>
            <a:r>
              <a:rPr lang="nb-NO" b="1" smtClean="0"/>
              <a:t>beta</a:t>
            </a:r>
            <a:r>
              <a:rPr lang="nb-NO" smtClean="0"/>
              <a:t> og dermed i </a:t>
            </a:r>
            <a:r>
              <a:rPr lang="nb-NO" b="1" smtClean="0"/>
              <a:t>kapitalkostnaden</a:t>
            </a:r>
            <a:r>
              <a:rPr lang="nb-NO" smtClean="0"/>
              <a:t>: 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02" y="834569"/>
            <a:ext cx="5272750" cy="18095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4910103"/>
            <a:ext cx="2033389" cy="877148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86871" y="5997137"/>
            <a:ext cx="720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smtClean="0">
                <a:ln>
                  <a:noFill/>
                </a:ln>
                <a:solidFill>
                  <a:srgbClr val="00FF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RotisSemiSans"/>
              </a:rPr>
              <a:t>(7.9)</a:t>
            </a:r>
            <a:endParaRPr kumimoji="0" lang="nb-NO" altLang="nb-NO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088988"/>
              </p:ext>
            </p:extLst>
          </p:nvPr>
        </p:nvGraphicFramePr>
        <p:xfrm>
          <a:off x="2195736" y="5888915"/>
          <a:ext cx="3803524" cy="48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2082800" imgH="254000" progId="Equation.DSMT4">
                  <p:embed/>
                </p:oleObj>
              </mc:Choice>
              <mc:Fallback>
                <p:oleObj name="Equation" r:id="rId5" imgW="20828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888915"/>
                        <a:ext cx="3803524" cy="488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3739" y="5199924"/>
            <a:ext cx="2743843" cy="15554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843808" y="4869160"/>
            <a:ext cx="1080120" cy="432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85592" y="5541319"/>
            <a:ext cx="38336" cy="4363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6197" y="4824999"/>
            <a:ext cx="1107542" cy="962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5592" y="6283029"/>
            <a:ext cx="3494720" cy="3863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12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Mincho</vt:lpstr>
      <vt:lpstr>RotisSemiSans</vt:lpstr>
      <vt:lpstr>Arial</vt:lpstr>
      <vt:lpstr>Calibri</vt:lpstr>
      <vt:lpstr>Times New Roman</vt:lpstr>
      <vt:lpstr>Wingdings</vt:lpstr>
      <vt:lpstr>Office Theme</vt:lpstr>
      <vt:lpstr>Equation</vt:lpstr>
      <vt:lpstr>Oljerisiko</vt:lpstr>
      <vt:lpstr>Oljepris og aksjekurs </vt:lpstr>
      <vt:lpstr>Kan investor utnytte dette? </vt:lpstr>
      <vt:lpstr>Er oljerisiko systematisk eller usystematisk? 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48</cp:revision>
  <dcterms:created xsi:type="dcterms:W3CDTF">2015-11-25T15:57:37Z</dcterms:created>
  <dcterms:modified xsi:type="dcterms:W3CDTF">2015-11-30T07:23:18Z</dcterms:modified>
</cp:coreProperties>
</file>