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9" r:id="rId3"/>
    <p:sldId id="263" r:id="rId4"/>
    <p:sldId id="264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portfolio.no/download/e24e8b44-7200-444a-8c99-e106f4562dfb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6898" y="260648"/>
            <a:ext cx="946987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6" name="TextBox 5"/>
          <p:cNvSpPr txBox="1"/>
          <p:nvPr/>
        </p:nvSpPr>
        <p:spPr>
          <a:xfrm>
            <a:off x="14285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710589" y="4860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70322" y="4250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3600" dirty="0"/>
              <a:t>Abonnement Finansavisen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l="9721" t="-2278" r="5135" b="2278"/>
          <a:stretch/>
        </p:blipFill>
        <p:spPr>
          <a:xfrm>
            <a:off x="5743156" y="1582499"/>
            <a:ext cx="3349433" cy="1853266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533094" y="2033259"/>
            <a:ext cx="504056" cy="51032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5053164" y="1960953"/>
            <a:ext cx="709397" cy="302396"/>
          </a:xfrm>
          <a:prstGeom prst="lin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53164" y="2288421"/>
            <a:ext cx="709397" cy="140157"/>
          </a:xfrm>
          <a:prstGeom prst="lin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421" y="4584862"/>
            <a:ext cx="5544616" cy="2094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31760" y="3573016"/>
            <a:ext cx="7371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Oppgave: </a:t>
            </a:r>
            <a:r>
              <a:rPr lang="nb-NO" i="1" dirty="0"/>
              <a:t>Du har bestemt deg for å abonnere på </a:t>
            </a:r>
            <a:r>
              <a:rPr lang="nb-NO" i="1"/>
              <a:t>Finansavisen i ett </a:t>
            </a:r>
            <a:r>
              <a:rPr lang="nb-NO" i="1" dirty="0"/>
              <a:t>år.</a:t>
            </a:r>
          </a:p>
          <a:p>
            <a:r>
              <a:rPr lang="nb-NO" i="1" dirty="0"/>
              <a:t>                  Beregn differansekontantstrømmen og </a:t>
            </a:r>
            <a:r>
              <a:rPr lang="nb-NO" i="1"/>
              <a:t>tegn dennes nåverdiprofil</a:t>
            </a:r>
            <a:endParaRPr lang="nb-N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9433"/>
            <a:ext cx="1446238" cy="1156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34" y="2004220"/>
            <a:ext cx="3373286" cy="848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867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042" y="-658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Internrente ved årsabonnement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394" y="1124175"/>
            <a:ext cx="6480720" cy="2244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327" y="3848472"/>
            <a:ext cx="317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686" y="4412915"/>
            <a:ext cx="30480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92" y="4077072"/>
            <a:ext cx="36004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 flipH="1" flipV="1">
            <a:off x="7596336" y="3052741"/>
            <a:ext cx="542599" cy="82531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7128284" y="3202278"/>
            <a:ext cx="739351" cy="121063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442842" y="3202278"/>
            <a:ext cx="2289397" cy="2530978"/>
          </a:xfrm>
          <a:prstGeom prst="straightConnector1">
            <a:avLst/>
          </a:prstGeom>
          <a:ln w="127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07024" y="5217756"/>
            <a:ext cx="15424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100" dirty="0">
                <a:solidFill>
                  <a:srgbClr val="FF0000"/>
                </a:solidFill>
              </a:rPr>
              <a:t>Avvik skyldes avrunding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63945" y="5611866"/>
            <a:ext cx="37326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/>
              <a:t>33,7 % effektiv rente er høyt.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/>
              <a:t>Klikk </a:t>
            </a:r>
            <a:r>
              <a:rPr lang="nb-NO" sz="1400" dirty="0">
                <a:hlinkClick r:id="rId6"/>
              </a:rPr>
              <a:t>her</a:t>
            </a:r>
            <a:r>
              <a:rPr lang="nb-NO" sz="1400" dirty="0"/>
              <a:t>, så kommer du til en rangering vi  laget for noen år siden. Vinneren slår  Finansavisen med god margin. </a:t>
            </a:r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F5EBD8-0867-4212-83AD-34BCFB90B21A}" type="slidenum">
              <a:rPr lang="nb-NO" smtClean="0"/>
              <a:t>2</a:t>
            </a:fld>
            <a:endParaRPr lang="nb-NO"/>
          </a:p>
        </p:txBody>
      </p:sp>
      <p:sp>
        <p:nvSpPr>
          <p:cNvPr id="3" name="TextBox 2"/>
          <p:cNvSpPr txBox="1"/>
          <p:nvPr/>
        </p:nvSpPr>
        <p:spPr>
          <a:xfrm>
            <a:off x="835512" y="3600277"/>
            <a:ext cx="3445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Fra </a:t>
            </a:r>
            <a:r>
              <a:rPr lang="nb-NO"/>
              <a:t>regnearket </a:t>
            </a:r>
            <a:r>
              <a:rPr lang="nb-NO" i="1"/>
              <a:t>Diskontering,</a:t>
            </a:r>
            <a:r>
              <a:rPr lang="nb-NO"/>
              <a:t> </a:t>
            </a:r>
            <a:r>
              <a:rPr lang="nb-NO" dirty="0"/>
              <a:t>Fane1</a:t>
            </a:r>
          </a:p>
        </p:txBody>
      </p:sp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253" y="5940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Nåverdiprofil med </a:t>
            </a:r>
            <a:r>
              <a:rPr lang="nb-NO" sz="2400"/>
              <a:t>regnearket </a:t>
            </a:r>
            <a:r>
              <a:rPr lang="nb-NO" sz="2400" i="1"/>
              <a:t>Lønnsomhet, </a:t>
            </a:r>
            <a:r>
              <a:rPr lang="nb-NO" sz="2400" dirty="0"/>
              <a:t>Fane 3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F5EBD8-0867-4212-83AD-34BCFB90B21A}" type="slidenum">
              <a:rPr lang="nb-NO" smtClean="0"/>
              <a:t>3</a:t>
            </a:fld>
            <a:endParaRPr lang="nb-NO"/>
          </a:p>
        </p:txBody>
      </p:sp>
      <p:sp>
        <p:nvSpPr>
          <p:cNvPr id="11" name="TextBox 10"/>
          <p:cNvSpPr txBox="1"/>
          <p:nvPr/>
        </p:nvSpPr>
        <p:spPr>
          <a:xfrm>
            <a:off x="971308" y="641530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30628" y="154191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sz="28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124744"/>
            <a:ext cx="5528097" cy="4950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316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371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Besparelse i flere år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F5EBD8-0867-4212-83AD-34BCFB90B21A}" type="slidenum">
              <a:rPr lang="nb-NO" smtClean="0"/>
              <a:t>4</a:t>
            </a:fld>
            <a:endParaRPr lang="nb-NO"/>
          </a:p>
        </p:txBody>
      </p:sp>
      <p:sp>
        <p:nvSpPr>
          <p:cNvPr id="11" name="TextBox 10"/>
          <p:cNvSpPr txBox="1"/>
          <p:nvPr/>
        </p:nvSpPr>
        <p:spPr>
          <a:xfrm>
            <a:off x="971308" y="641530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30628" y="154191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sz="2800" i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45"/>
          <a:stretch/>
        </p:blipFill>
        <p:spPr bwMode="auto">
          <a:xfrm>
            <a:off x="973665" y="3195642"/>
            <a:ext cx="3409950" cy="1815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903931" y="2566070"/>
            <a:ext cx="3498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Fra regnearket </a:t>
            </a:r>
            <a:r>
              <a:rPr lang="nb-NO" i="1" dirty="0"/>
              <a:t>Diskontering, </a:t>
            </a:r>
            <a:r>
              <a:rPr lang="nb-NO" dirty="0"/>
              <a:t>Fane 1</a:t>
            </a:r>
            <a:endParaRPr lang="nb-NO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012432" y="1971382"/>
            <a:ext cx="39604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Kapitalkostnaden på 1 % i forrige bilde gjaldt pr. kvartal. Nå er det pr. år, og vi bruker 5 %.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For å kunne motta 503 kroner hvert år i 10 år fremover, må du investere kr 3 884 kroner i dag til 5 % rente.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I et tiårsperspektiv er dermed nåverdien kr 3 884 av å velge årlig fremfor kvartalsvis betaling.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3960" y="5473515"/>
            <a:ext cx="816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/>
              <a:t> I oppgave N9.2 vil du igjen møte </a:t>
            </a:r>
            <a:r>
              <a:rPr lang="nb-NO" dirty="0"/>
              <a:t>denne problemstillingen med besparelse i </a:t>
            </a:r>
            <a:r>
              <a:rPr lang="nb-NO"/>
              <a:t>flere år.</a:t>
            </a:r>
            <a:endParaRPr lang="nb-NO" dirty="0"/>
          </a:p>
        </p:txBody>
      </p:sp>
      <p:sp>
        <p:nvSpPr>
          <p:cNvPr id="15" name="Slide Number Placeholder 2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F5EBD8-0867-4212-83AD-34BCFB90B21A}" type="slidenum">
              <a:rPr lang="nb-NO" smtClean="0"/>
              <a:pPr/>
              <a:t>4</a:t>
            </a:fld>
            <a:endParaRPr lang="nb-NO"/>
          </a:p>
        </p:txBody>
      </p:sp>
      <p:sp>
        <p:nvSpPr>
          <p:cNvPr id="3" name="TextBox 2"/>
          <p:cNvSpPr txBox="1"/>
          <p:nvPr/>
        </p:nvSpPr>
        <p:spPr>
          <a:xfrm>
            <a:off x="251520" y="971346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Oppgave:</a:t>
            </a:r>
            <a:br>
              <a:rPr lang="nb-NO" dirty="0"/>
            </a:br>
            <a:r>
              <a:rPr lang="nb-NO" i="1" dirty="0"/>
              <a:t>Hva blir besparelsen hvis </a:t>
            </a:r>
            <a:r>
              <a:rPr lang="nb-NO" i="1"/>
              <a:t>du betaler årlig kontra kvartalsvis de 10 neste årene?</a:t>
            </a:r>
            <a:endParaRPr lang="nb-NO" i="1" dirty="0"/>
          </a:p>
        </p:txBody>
      </p:sp>
    </p:spTree>
    <p:extLst>
      <p:ext uri="{BB962C8B-B14F-4D97-AF65-F5344CB8AC3E}">
        <p14:creationId xmlns:p14="http://schemas.microsoft.com/office/powerpoint/2010/main" val="1671005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187</Words>
  <Application>Microsoft Office PowerPoint</Application>
  <PresentationFormat>Skjermfremvisning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PowerPoint-presentasjon</vt:lpstr>
      <vt:lpstr>Internrente ved årsabonnement</vt:lpstr>
      <vt:lpstr>Nåverdiprofil med regnearket Lønnsomhet, Fane 3</vt:lpstr>
      <vt:lpstr>Besparelse i flere år</vt:lpstr>
    </vt:vector>
  </TitlesOfParts>
  <Company>Norges Handelshøyskole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Małgorzata Adamczewska</cp:lastModifiedBy>
  <cp:revision>13</cp:revision>
  <dcterms:created xsi:type="dcterms:W3CDTF">2015-11-25T15:57:37Z</dcterms:created>
  <dcterms:modified xsi:type="dcterms:W3CDTF">2020-03-30T08:44:53Z</dcterms:modified>
</cp:coreProperties>
</file>